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3" r:id="rId1"/>
    <p:sldMasterId id="2147483684" r:id="rId2"/>
    <p:sldMasterId id="2147483685" r:id="rId3"/>
    <p:sldMasterId id="2147483686" r:id="rId4"/>
    <p:sldMasterId id="2147483687" r:id="rId5"/>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2B4D1E-A2F8-47D8-B6C4-6D6CCFD059C2}">
  <a:tblStyle styleId="{4F2B4D1E-A2F8-47D8-B6C4-6D6CCFD059C2}"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snapToObjects="1">
      <p:cViewPr varScale="1">
        <p:scale>
          <a:sx n="106" d="100"/>
          <a:sy n="106" d="100"/>
        </p:scale>
        <p:origin x="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35" name="Shape 1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11" name="Shape 21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29" name="Shape 22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Wherever possible, “interpretability” of each technique in this article is deconstructed into more basic components - complexity, scope, understanding, and trust - which I will first outline below.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Complexity of response function to be explained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Linear, monotonic functions: Functions created by linear regression algorithms are probably the most interpretable class of models. These models will be referred to here as linear and monotonic, meaning that for a change in any given independent variable (or sometimes combination or function of an independent variable) the response function changes at a defined rate, in only one direction, and at a magnitude represented by a readily available coefficient. Monotonicity also enables intuitive and even automatic reasoning about predictions. For instance, if a lender rejects your credit card application, they can tell you why because their probability-of-default model often assumes your credit score, your account balances, and the length of your credit history are monotonically related to your ability to pay your credit card bill. When these explanations are created automatically, they are typically called reason codes. Of course, linear and monotonic response functions enable the calculation of relative variable importance measures too. Linear and monotonic functions have several uses in machine learning interpretability. Part 2 and sections in Part 3 -- surrogate models and Local Interpretable Model-agnostic Explanations -- below all discuss the many ways linear, monotonic functions can be used to make machine learning interpretable.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Nonlinear, monotonic functions: Although most machine learned response functions are nonlinear, some can be constrained to be monotonic with respect to any given independent variable. While there is no single coefficient that represents the change in the response function induced by a change in a single independent variable, nonlinear and monotonic functions do always change in one direction as a single input variable changes. Nonlinear, monotonic response functions usually allow for the generation of both reason codes and relative variable importance measures. Nonlinear, monotonic response functions are highly interpretable and often suitable for use in regulated applications.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(Of course there are linear, non-monotonic machine-learned response functions that can, for instance, be created by the multi-variate adaptive regression splines approach. These functions are not highlighted here because they tend to be less accurate predictors than purely nonlinear, non-monotonic functions while also lacking the high interpretability of their monotonic counterparts.)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Nonlinear, non-monotonic functions: Most machine learning algorithms create nonlinear, non-monotonic response functions. This class of functions are the most difficult to interpret. They can change in a positive and negative direction and at a varying rate for any change in an independent variable. Typically, the only standard interpretability measure these functions provide are relative variable importance measures. You may need to use a combination of additional techniques presented below to interpret these extremely complex models.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Scope of interpretability</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Global interpretability: Some of the presented techniques facilitate global interpretations of machine learning algorithms, their results, or the machine-learned relationship between the inputs and the dependent variable(s) (e.g. the model of the conditional distribution). Global interpretations help us understand the entire conditional distribution modeled by the trained response function, but global interpretations can be approximate or based on average values.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Local interpretability: Local interpretations promote understanding of small regions of the conditional distribution, such as clusters of input records and their corresponding predictions, or deciles of predictions and their corresponding input rows. Because small sections of the conditional distribution are more likely to be linear, monotonic, or otherwise well-behaved, local explanations can be more accurate than global explanations.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Understanding and trust</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Machine learning algorithms and the functions they create during training are sophisticated, intricate, and opaque. Humans who would like to use these models have basic, emotional needs to understand and trust them because we rely on them for our livelihoods or because we need them to make important decisions for us. For some users, technical descriptions of algorithms in text books and journals provide enough insight to fully understand machine learning models. For these users, cross-validation, error measures, and assessment plots probably also provide enough information to trust a model. Unfortunately, for many applied practitioners the usual definitions and assessments don’t often inspire full trust and understanding in machine learning models and their results. The techniques presented here go beyond the standard practices to engender greater understanding and trust. These techniques enhance understanding by providing specific insights into the mechanisms of the algorithms and the functions they create, or by providing detailed information about the answers they provide. The techniques below enhance trust by enabling users to observe or ensure the stability and dependability of machine learning algorithms, the functions they create, or the answers they generate.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Another important way to classify model interpretability techniques is whether they are model-agnostic, meaning they can be applied to different types of machine learning algorithms, or model-specific, meaning techniques that are only applicable for a single type or class of algorithm. The techniques herein are described in an approachable, high-level manner that is generally model-agnostic. Model-specific techniques will be called out for the reader when appropriate.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The techniques are presented in three parts. Part 1 includes approaches for seeing and understanding your data in the context of training and interpreting machine learning algorithms, part 2 introduces techniques for combining linear models and machine learning algorithms for situations where interpretability is of paramount importance, and part 3 describes approaches for understanding and validating the most complex types of predictive models.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59" name="Shape 25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68" name="Shape 26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81" name="Shape 28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61" name="Shape 36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Figure 5: One- and two-dimensional partial dependence plots from a gradient boosted tree ensemble model of the well-known California housing data set. Image: http://statweb.stanford.edu/~tibs/ElemStatLearn/printings/ESLII_print10.pdf</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Partial dependence plots show us the way machine-learned response functions change based on the values of one or two independent variables of interest while averaging out the effects of all other independent variables. Partial dependence plots with two independent variables are particularly useful for visualizing complex types of variable interactions between the independent variables of interest. Partial dependence plots can be used to verify monotonicity of response functions under monotonicity constraints, and they can be used to see the nonlinearity, non-monotonicity, and two-way interactions in very complex models. In fact, the way partial dependence plots enhance understanding is exactly by showing the nonlinearity, non-monotonicity, and two-way interactions in between independent variables and a dependent variable in complex models. They can also enhance trust when displayed relationships conform to domain knowledge expectations, when the plots remain stable or change in expected ways over time, or when displayed relationships remain stable under minor perturbations of the input data.</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Partial dependence plots are global in terms of the rows of a data set, but local in terms of the independent variables. They are used almost exclusively to show the relationship between one or two independent variables and the dependent variable over the domain of the independent variable(s). Individual conditional expectation (ICE) plots, a newer and less well-known adaptation of partial dependence plots, can be used to create more localized explanations using the same ideas as partial dependence plots. ICE plots are particularly useful when there are strong relationships between many independent variables.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70" name="Shape 37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Figure 14: An illustration of surrogate models for explaining a complex neural network. Figure courtesy of Patrick Hall and the h2o.ai team.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A surrogate model is a simple model that is used to explain a complex model. Surrogate models are usually created by training a linear regression or decision tree on the original inputs and predictions of a complex model. Coefficients, variable importance, trends, and interactions displayed in the surrogate model are then assumed to be indicative of the internal mechanisms of the complex model. There are few, possibly no, theoretical guarantees that the simple surrogate model is highly representative of the more complex model.</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is the scope of interpretability for surrogate models?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Generally surrogate models are global. The globally interpretable attributes of a simple model are used to explain global attributes of a more complex model. However there is nothing to preclude fitting surrogate models to more local regions of a complex model's conditional distribution, such as clusters of input records and their corresponding predictions, or deciles of predictions and their corresponding input rows. Because small sections of the conditional distribution are more likely to be linear, monotonic, or otherwise well-behaved, local surrogate models can be more accurate than global surrogate models. Local Interpretable Model-agnostic Explanations (discussed in the next section) is a formalized approach for local surrogate models. Of course, global and local surrogate models can be used together to foster both global and local interpretability.</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complexity of functions can surrogate models help explain?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Surrogate models can help explain machine learning models of any complexity, but they are probably most helpful for nonlinear, non-monotonic models.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 surrogate models enhance understanding?</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Surrogate models enhance understanding because they provide insight into the internal mechanisms of complex models.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 surrogate models enhance trust?</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Surrogate models enhance trust when their coefficients, variable importance, trends, and interactions are in line with human domain knowledge and reasonable expectations of modeled phenomena. Surrogate models can increase trust when used in conjunction with sensitivity analysis to test that explanations remain stable and in line with human domain knowledge and reasonable expectations when data is lightly and purposefully perturbed, when interesting scenarios are simulated, or as data changes over time.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83" name="Shape 38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Figure 15: An illustration of the LIME process in which a weighted linear model is used to explain a single prediction from a complex neural network. Image courtesy of Marco Tulio Ribeiro. Image: https://www.oreilly.com/learning/introduction-to-local-interpretable-model-agnostic-explanations-lime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is a prescribed method for building local surrogate models around single observations. It is meant to shed light on how decisions are made for specific observations. LIME requires that a set of explainable records be found, simulated, or created. This set of well-understood records is used to explain how machine learning algorithms make decisions for other, less well-understood records. An implementation of LIME may proceed as follows. First the set of explainable records are scored using the complex model. Then to interpret a decision about another record, the explanatory records are weighted by their closeness to that record, and an L1 regularized linear model is trained on this weighted explanatory set. The parameters of the linear model then help explain the prediction for the selected record.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was originally described in the context of explaining image or text classification decisions. It could certainly also be applied to business or customer data, for instance by explaining customers at every decile of predicted probabilities for default or churn, or by explaining representative customers from well-known market segments.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is the scope of interpretability for LIME?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is a technique for local interpretability.</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complexity of functions can LIME help explain?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can help explain machine learning models of any complexity, but it is probably most appropriate for nonlinear, non-monotonic models.</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does LIME enhance understanding?</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provides insight into the important variables and their linear trends around specific, important observations, even for extremely complex response functions.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does LIME enhance trust?</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LIME increases trust when the important variables and their linear trends around specific records conform to human domain knowledge and reasonable expectations of modeled phenomena. LIME can also enhance trust when used in conjunction with maximum activation analysis to see that a model treats obviously different records using different internal mechanisms and obviously similar records using similar internal mechanisms. LIME can even be used as a type of sensitivity analysis to determine whether explanations remain stable and in line with human domain knowledge and expectations when data is intentionally and subtly perturbed, when pertinent scenarios are simulated, or as data changes over time.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92" name="Shape 39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Figure 18: An illustration of variable importance in a decision tree ensemble model. Figure courtesy of Patrick Hall and the h2o.ai team.</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Variable importance measures are typically seen in tree-based models, but are sometimes also reported for other models. As illustrated in figure 18, a simple heuristic rule for variable importance in a decision tree is related to the depth and frequency at which a variable is split on in a tree, where variables used higher in the tree and more frequently in the tree are more important. For a single decision tree, a variable's importance is quantitatively determined by the cumulative change in the splitting criterion for every node in which that variable was chosen as the best splitting candidate. For a gradient boosted tree ensemble, variable importance is calculated as it is for a single tree but aggregated for the ensemble. For a random forest, variable importance is also calculated as it is for a single tree and aggregated, but an additional measure of variable importance is provided by the change in out-of-bag accuracy caused by shuffling the independent variable of interest, where larger decreases in accuracy are taken as larger indications of importance. (Shuffling is seen as zeroing-out the effect of the given independent variable in the model, because other variables are not shuffled.) For neural networks, variable importance measures are typically associated with the aggregated, absolute magnitude of model parameters for a given variable of interest. Global variable importance techniques are typically model-specific, and practitioners should be aware that unsophisticated measures of variable importance can be biased toward larger scale variables or variables with a high number of categories.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Leave-One-Covariate-Out (LOCO)</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Figure 19: An illustration of the LOCO approach. Figure courtesy of Patrick Hall and the h2o.ai team.</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A recent preprint article put forward a local, model-agnostic generalization of mean accuracy decrease variable importance measures called Leave-One-Covariate-Out, or LOCO. LOCO was originally described in the context of regression models, but the general idea of LOCO is model-agnostic and can be implemented in various ways. A general implementation of LOCO may proceed as follows. LOCO creates local interpretations for each row in a training or unlabeled score set by scoring the row of data once and then again for each input variable (e.g., covariate) in the row. In each additional scoring run, one input variable is set to missing, zero, its mean value, or another appropriate value for leaving it out of the prediction. The input variable with the largest absolute impact on the prediction for that row is taken to be the most important variable for that row's prediction. Variables can also be ranked by their impact on the prediction on a per-row basis. LOCO also creates global variable importance measures by estimating the mean change in accuracy for each variable over an entire data set and can even provide confidence intervals for these global estimates of variable importance.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is the scope of interpretability for variable importance measures?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Variable importance measures are usually global in scope; however, the LOCO approach offers local variable importance measures for each row in a training set or in new data.</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What complexity of functions can variable importance measures help explain?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Variable importance measures are most useful for nonlinear, non-monotonic response functions but can be applied to many types of machine-learned response functions.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 variable importance measures enhance understanding?</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Variable importance measures increase understanding because they tell us the most influential variables in a model and their relative rank.</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How do variable importance measures enhance trust?</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Variable importance measures increase trust if they are in line with human domain knowledge and reasonable expectations. They also increase trust if they remain stable when data is lightly and intentionally perturbed and if they change in acceptable ways as data changes over time or when pertinent scenarios are simulated.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07" name="Shape 40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19" name="Shape 419"/>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6" name="Shape 42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27" name="Shape 42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36" name="Shape 43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45" name="Shape 44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454" name="Shape 45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45" name="Shape 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71" name="Shape 17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92" name="Shape 19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01" name="Shape 201"/>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ustom Layout">
    <p:bg>
      <p:bgPr>
        <a:solidFill>
          <a:schemeClr val="dk1"/>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Multi Level">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838201" y="1825625"/>
            <a:ext cx="10515600" cy="1475276"/>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685800" marR="0" lvl="1"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971550" marR="0" lvl="2" indent="-171450" algn="l" rtl="0">
              <a:lnSpc>
                <a:spcPct val="90000"/>
              </a:lnSpc>
              <a:spcBef>
                <a:spcPts val="500"/>
              </a:spcBef>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428750" marR="0" lvl="3" indent="-17145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1885950" marR="0" lvl="4" indent="-171450" algn="l" rtl="0">
              <a:lnSpc>
                <a:spcPct val="90000"/>
              </a:lnSpc>
              <a:spcBef>
                <a:spcPts val="500"/>
              </a:spcBef>
              <a:buClr>
                <a:srgbClr val="7F7F7F"/>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44" name="Shape 4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6000"/>
              <a:buFont typeface="Arial"/>
              <a:buNone/>
              <a:defRPr sz="6000">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7" name="Shape 47"/>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ts val="24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90000"/>
              </a:lnSpc>
              <a:spcBef>
                <a:spcPts val="500"/>
              </a:spcBef>
              <a:buClr>
                <a:srgbClr val="888888"/>
              </a:buClr>
              <a:buSzPts val="2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90000"/>
              </a:lnSpc>
              <a:spcBef>
                <a:spcPts val="500"/>
              </a:spcBef>
              <a:buClr>
                <a:srgbClr val="888888"/>
              </a:buClr>
              <a:buSzPts val="18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50" name="Shape 50"/>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Black">
    <p:bg>
      <p:bgPr>
        <a:solidFill>
          <a:schemeClr val="dk1"/>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58"/>
        <p:cNvGrpSpPr/>
        <p:nvPr/>
      </p:nvGrpSpPr>
      <p:grpSpPr>
        <a:xfrm>
          <a:off x="0" y="0"/>
          <a:ext cx="0" cy="0"/>
          <a:chOff x="0" y="0"/>
          <a:chExt cx="0" cy="0"/>
        </a:xfrm>
      </p:grpSpPr>
      <p:sp>
        <p:nvSpPr>
          <p:cNvPr id="59" name="Shape 59"/>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Shape 66"/>
        <p:cNvGrpSpPr/>
        <p:nvPr/>
      </p:nvGrpSpPr>
      <p:grpSpPr>
        <a:xfrm>
          <a:off x="0" y="0"/>
          <a:ext cx="0" cy="0"/>
          <a:chOff x="0" y="0"/>
          <a:chExt cx="0" cy="0"/>
        </a:xfrm>
      </p:grpSpPr>
      <p:sp>
        <p:nvSpPr>
          <p:cNvPr id="67" name="Shape 67"/>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Slide">
    <p:bg>
      <p:bgPr>
        <a:solidFill>
          <a:schemeClr val="dk1"/>
        </a:solidFill>
        <a:effectLst/>
      </p:bgPr>
    </p:bg>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710739" y="2501776"/>
            <a:ext cx="4770600" cy="99720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71" name="Shape 71"/>
          <p:cNvSpPr txBox="1"/>
          <p:nvPr/>
        </p:nvSpPr>
        <p:spPr>
          <a:xfrm>
            <a:off x="4108283" y="3673181"/>
            <a:ext cx="3975300" cy="498600"/>
          </a:xfrm>
          <a:prstGeom prst="rect">
            <a:avLst/>
          </a:prstGeom>
          <a:noFill/>
          <a:ln>
            <a:noFill/>
          </a:ln>
        </p:spPr>
        <p:txBody>
          <a:bodyPr wrap="square" lIns="0" tIns="0" rIns="0" bIns="0" anchor="ctr" anchorCtr="0">
            <a:noAutofit/>
          </a:bodyPr>
          <a:lstStyle/>
          <a:p>
            <a:pPr marL="0" marR="0" lvl="0" indent="-228600" algn="ctr" rtl="0">
              <a:lnSpc>
                <a:spcPct val="90000"/>
              </a:lnSpc>
              <a:spcBef>
                <a:spcPts val="0"/>
              </a:spcBef>
              <a:buClr>
                <a:srgbClr val="AEABAB"/>
              </a:buClr>
              <a:buSzPts val="3600"/>
              <a:buFont typeface="Arial"/>
              <a:buNone/>
            </a:pPr>
            <a:r>
              <a:rPr lang="en-US" sz="3600">
                <a:solidFill>
                  <a:srgbClr val="AEABAB"/>
                </a:solidFill>
                <a:latin typeface="Arial"/>
                <a:ea typeface="Arial"/>
                <a:cs typeface="Arial"/>
                <a:sym typeface="Arial"/>
              </a:rPr>
              <a:t>Click to edit subtitle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Black">
    <p:bg>
      <p:bgPr>
        <a:solidFill>
          <a:schemeClr val="dk1"/>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No Logo">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75" name="Shape 75"/>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Multi Level">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838201" y="1825625"/>
            <a:ext cx="10515600" cy="14754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685800" marR="0" lvl="1"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971550" marR="0" lvl="2" indent="-171450" algn="l" rtl="0">
              <a:lnSpc>
                <a:spcPct val="90000"/>
              </a:lnSpc>
              <a:spcBef>
                <a:spcPts val="500"/>
              </a:spcBef>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428750" marR="0" lvl="3" indent="-17145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1885950" marR="0" lvl="4" indent="-171450" algn="l" rtl="0">
              <a:lnSpc>
                <a:spcPct val="90000"/>
              </a:lnSpc>
              <a:spcBef>
                <a:spcPts val="500"/>
              </a:spcBef>
              <a:buClr>
                <a:srgbClr val="7F7F7F"/>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80" name="Shape 80"/>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831850" y="1709738"/>
            <a:ext cx="10515600" cy="28527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6000"/>
              <a:buFont typeface="Arial"/>
              <a:buNone/>
              <a:defRPr sz="60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83" name="Shape 83"/>
          <p:cNvSpPr txBox="1">
            <a:spLocks noGrp="1"/>
          </p:cNvSpPr>
          <p:nvPr>
            <p:ph type="body" idx="1"/>
          </p:nvPr>
        </p:nvSpPr>
        <p:spPr>
          <a:xfrm>
            <a:off x="831850" y="4589463"/>
            <a:ext cx="10515600" cy="15003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ts val="24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90000"/>
              </a:lnSpc>
              <a:spcBef>
                <a:spcPts val="500"/>
              </a:spcBef>
              <a:buClr>
                <a:srgbClr val="888888"/>
              </a:buClr>
              <a:buSzPts val="2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90000"/>
              </a:lnSpc>
              <a:spcBef>
                <a:spcPts val="500"/>
              </a:spcBef>
              <a:buClr>
                <a:srgbClr val="888888"/>
              </a:buClr>
              <a:buSzPts val="18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86" name="Shape 86"/>
          <p:cNvSpPr txBox="1">
            <a:spLocks noGrp="1"/>
          </p:cNvSpPr>
          <p:nvPr>
            <p:ph type="body" idx="1"/>
          </p:nvPr>
        </p:nvSpPr>
        <p:spPr>
          <a:xfrm>
            <a:off x="838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2"/>
          </p:nvPr>
        </p:nvSpPr>
        <p:spPr>
          <a:xfrm>
            <a:off x="6172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91" name="Shape 91"/>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5183188" y="987425"/>
            <a:ext cx="6172200" cy="4873500"/>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body" idx="2"/>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96"/>
        <p:cNvGrpSpPr/>
        <p:nvPr/>
      </p:nvGrpSpPr>
      <p:grpSpPr>
        <a:xfrm>
          <a:off x="0" y="0"/>
          <a:ext cx="0" cy="0"/>
          <a:chOff x="0" y="0"/>
          <a:chExt cx="0" cy="0"/>
        </a:xfrm>
      </p:grpSpPr>
      <p:sp>
        <p:nvSpPr>
          <p:cNvPr id="97" name="Shape 97"/>
          <p:cNvSpPr>
            <a:spLocks noGrp="1"/>
          </p:cNvSpPr>
          <p:nvPr>
            <p:ph type="pic" idx="2"/>
          </p:nvPr>
        </p:nvSpPr>
        <p:spPr>
          <a:xfrm>
            <a:off x="5183188" y="987425"/>
            <a:ext cx="6172200" cy="4873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body" idx="1"/>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06" name="Shape 106"/>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ulti Level">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838201" y="1825625"/>
            <a:ext cx="10515600" cy="14754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685800" marR="0" lvl="1"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971550" marR="0" lvl="2" indent="-171450" algn="l" rtl="0">
              <a:lnSpc>
                <a:spcPct val="90000"/>
              </a:lnSpc>
              <a:spcBef>
                <a:spcPts val="500"/>
              </a:spcBef>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428750" marR="0" lvl="3" indent="-17145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1885950" marR="0" lvl="4" indent="-171450" algn="l" rtl="0">
              <a:lnSpc>
                <a:spcPct val="90000"/>
              </a:lnSpc>
              <a:spcBef>
                <a:spcPts val="500"/>
              </a:spcBef>
              <a:buClr>
                <a:srgbClr val="7F7F7F"/>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
        <p:nvSpPr>
          <p:cNvPr id="111" name="Shape 111"/>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831850" y="1709738"/>
            <a:ext cx="10515600" cy="28527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6000"/>
              <a:buFont typeface="Arial"/>
              <a:buNone/>
              <a:defRPr sz="60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14" name="Shape 114"/>
          <p:cNvSpPr txBox="1">
            <a:spLocks noGrp="1"/>
          </p:cNvSpPr>
          <p:nvPr>
            <p:ph type="body" idx="1"/>
          </p:nvPr>
        </p:nvSpPr>
        <p:spPr>
          <a:xfrm>
            <a:off x="831850" y="4589463"/>
            <a:ext cx="10515600" cy="15003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ts val="24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90000"/>
              </a:lnSpc>
              <a:spcBef>
                <a:spcPts val="500"/>
              </a:spcBef>
              <a:buClr>
                <a:srgbClr val="888888"/>
              </a:buClr>
              <a:buSzPts val="2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90000"/>
              </a:lnSpc>
              <a:spcBef>
                <a:spcPts val="500"/>
              </a:spcBef>
              <a:buClr>
                <a:srgbClr val="888888"/>
              </a:buClr>
              <a:buSzPts val="18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bg>
      <p:bgPr>
        <a:solidFill>
          <a:schemeClr val="dk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018234" y="2501776"/>
            <a:ext cx="6155532" cy="997196"/>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8" name="Shape 18"/>
          <p:cNvSpPr>
            <a:spLocks noGrp="1"/>
          </p:cNvSpPr>
          <p:nvPr>
            <p:ph type="pic" idx="2"/>
          </p:nvPr>
        </p:nvSpPr>
        <p:spPr>
          <a:xfrm>
            <a:off x="5745163" y="1430542"/>
            <a:ext cx="701674" cy="701672"/>
          </a:xfrm>
          <a:prstGeom prst="ellipse">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17" name="Shape 117"/>
          <p:cNvSpPr txBox="1">
            <a:spLocks noGrp="1"/>
          </p:cNvSpPr>
          <p:nvPr>
            <p:ph type="body" idx="1"/>
          </p:nvPr>
        </p:nvSpPr>
        <p:spPr>
          <a:xfrm>
            <a:off x="838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body" idx="2"/>
          </p:nvPr>
        </p:nvSpPr>
        <p:spPr>
          <a:xfrm>
            <a:off x="6172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22" name="Shape 122"/>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spTree>
      <p:nvGrpSpPr>
        <p:cNvPr id="1" name="Shape 1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Black">
    <p:bg>
      <p:bgPr>
        <a:solidFill>
          <a:schemeClr val="dk1"/>
        </a:soli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5183188" y="987425"/>
            <a:ext cx="6172200" cy="4873500"/>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129"/>
        <p:cNvGrpSpPr/>
        <p:nvPr/>
      </p:nvGrpSpPr>
      <p:grpSpPr>
        <a:xfrm>
          <a:off x="0" y="0"/>
          <a:ext cx="0" cy="0"/>
          <a:chOff x="0" y="0"/>
          <a:chExt cx="0" cy="0"/>
        </a:xfrm>
      </p:grpSpPr>
      <p:sp>
        <p:nvSpPr>
          <p:cNvPr id="130" name="Shape 130"/>
          <p:cNvSpPr>
            <a:spLocks noGrp="1"/>
          </p:cNvSpPr>
          <p:nvPr>
            <p:ph type="pic" idx="2"/>
          </p:nvPr>
        </p:nvSpPr>
        <p:spPr>
          <a:xfrm>
            <a:off x="5183188" y="987425"/>
            <a:ext cx="6172200" cy="4873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body" idx="1"/>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chemeClr val="dk1"/>
        </a:solid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710739" y="2501776"/>
            <a:ext cx="4770537" cy="997196"/>
          </a:xfrm>
          <a:prstGeom prst="rect">
            <a:avLst/>
          </a:prstGeom>
          <a:noFill/>
          <a:ln>
            <a:noFill/>
          </a:ln>
        </p:spPr>
        <p:txBody>
          <a:bodyPr wrap="square" lIns="91425" tIns="91425" rIns="91425" bIns="91425" anchor="ctr" anchorCtr="0"/>
          <a:lstStyle>
            <a:lvl1pPr marL="0" marR="0" lvl="0" indent="0" algn="ctr" rtl="0">
              <a:lnSpc>
                <a:spcPct val="9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Shape 25"/>
        <p:cNvGrpSpPr/>
        <p:nvPr/>
      </p:nvGrpSpPr>
      <p:grpSpPr>
        <a:xfrm>
          <a:off x="0" y="0"/>
          <a:ext cx="0" cy="0"/>
          <a:chOff x="0" y="0"/>
          <a:chExt cx="0" cy="0"/>
        </a:xfrm>
      </p:grpSpPr>
      <p:sp>
        <p:nvSpPr>
          <p:cNvPr id="26" name="Shape 26"/>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ts val="6000"/>
              <a:buFont typeface="Arial"/>
              <a:buNone/>
              <a:defRPr sz="6000" b="0" i="0" u="none" strike="noStrike" cap="none">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9" name="Shape 29"/>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ts val="24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t" anchorCtr="0"/>
          <a:lstStyle>
            <a:lvl1pPr marL="0" marR="0" lvl="0" indent="0" algn="l" rtl="0">
              <a:spcBef>
                <a:spcPts val="0"/>
              </a:spcBef>
              <a:buSzPts val="1400"/>
              <a:buNone/>
              <a:defRPr sz="1800">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t" anchorCtr="0"/>
          <a:lstStyle>
            <a:lvl1pPr marL="0" marR="0" lvl="0" indent="0" algn="l" rtl="0">
              <a:spcBef>
                <a:spcPts val="0"/>
              </a:spcBef>
              <a:buSzPts val="1400"/>
              <a:buNone/>
              <a:defRPr sz="1800">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6" name="Shape 36"/>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ts val="4400"/>
              <a:buFont typeface="Arial"/>
              <a:buNone/>
              <a:defRPr sz="4400">
                <a:solidFill>
                  <a:schemeClr val="dk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9" name="Shape 39"/>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1.jp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theme" Target="../theme/theme3.xml"/><Relationship Id="rId13" Type="http://schemas.openxmlformats.org/officeDocument/2006/relationships/image" Target="../media/image1.jpg"/><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4.xml"/><Relationship Id="rId13" Type="http://schemas.openxmlformats.org/officeDocument/2006/relationships/image" Target="../media/image1.jp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theme" Target="../theme/theme5.xml"/><Relationship Id="rId11" Type="http://schemas.openxmlformats.org/officeDocument/2006/relationships/image" Target="../media/image1.jpg"/><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
        <p:cNvGrpSpPr/>
        <p:nvPr/>
      </p:nvGrpSpPr>
      <p:grpSpPr>
        <a:xfrm>
          <a:off x="0" y="0"/>
          <a:ext cx="0" cy="0"/>
          <a:chOff x="0" y="0"/>
          <a:chExt cx="0" cy="0"/>
        </a:xfrm>
      </p:grpSpPr>
      <p:pic>
        <p:nvPicPr>
          <p:cNvPr id="14" name="Shape 14"/>
          <p:cNvPicPr preferRelativeResize="0"/>
          <p:nvPr/>
        </p:nvPicPr>
        <p:blipFill rotWithShape="1">
          <a:blip r:embed="rId4">
            <a:alphaModFix/>
          </a:blip>
          <a:srcRect/>
          <a:stretch/>
        </p:blipFill>
        <p:spPr>
          <a:xfrm>
            <a:off x="11128722" y="5808903"/>
            <a:ext cx="731520" cy="731520"/>
          </a:xfrm>
          <a:prstGeom prst="rect">
            <a:avLst/>
          </a:prstGeom>
          <a:noFill/>
          <a:ln>
            <a:noFill/>
          </a:ln>
        </p:spPr>
      </p:pic>
      <p:sp>
        <p:nvSpPr>
          <p:cNvPr id="15" name="Shape 15"/>
          <p:cNvSpPr/>
          <p:nvPr/>
        </p:nvSpPr>
        <p:spPr>
          <a:xfrm rot="10800000" flipH="1">
            <a:off x="0" y="6794699"/>
            <a:ext cx="12188952" cy="63301"/>
          </a:xfrm>
          <a:prstGeom prst="rect">
            <a:avLst/>
          </a:prstGeom>
          <a:solidFill>
            <a:srgbClr val="FFDF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pic>
        <p:nvPicPr>
          <p:cNvPr id="22" name="Shape 22"/>
          <p:cNvPicPr preferRelativeResize="0"/>
          <p:nvPr/>
        </p:nvPicPr>
        <p:blipFill rotWithShape="1">
          <a:blip r:embed="rId13">
            <a:alphaModFix/>
          </a:blip>
          <a:srcRect/>
          <a:stretch/>
        </p:blipFill>
        <p:spPr>
          <a:xfrm>
            <a:off x="11128722" y="5808903"/>
            <a:ext cx="731520" cy="731520"/>
          </a:xfrm>
          <a:prstGeom prst="rect">
            <a:avLst/>
          </a:prstGeom>
          <a:noFill/>
          <a:ln>
            <a:noFill/>
          </a:ln>
        </p:spPr>
      </p:pic>
      <p:sp>
        <p:nvSpPr>
          <p:cNvPr id="23" name="Shape 23"/>
          <p:cNvSpPr txBox="1">
            <a:spLocks noGrp="1"/>
          </p:cNvSpPr>
          <p:nvPr>
            <p:ph type="sldNum" idx="12"/>
          </p:nvPr>
        </p:nvSpPr>
        <p:spPr>
          <a:xfrm>
            <a:off x="838200" y="6356350"/>
            <a:ext cx="2743200" cy="365125"/>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b="0" i="0" u="none" strike="noStrike" cap="none">
                <a:solidFill>
                  <a:schemeClr val="dk1"/>
                </a:solidFill>
                <a:latin typeface="Arial"/>
                <a:ea typeface="Arial"/>
                <a:cs typeface="Arial"/>
                <a:sym typeface="Arial"/>
              </a:rPr>
              <a:t>‹#›</a:t>
            </a:fld>
            <a:endParaRPr lang="en-US" sz="1800" b="0" i="0" u="none" strike="noStrike" cap="none">
              <a:solidFill>
                <a:schemeClr val="dk1"/>
              </a:solidFill>
              <a:latin typeface="Arial"/>
              <a:ea typeface="Arial"/>
              <a:cs typeface="Arial"/>
              <a:sym typeface="Arial"/>
            </a:endParaRPr>
          </a:p>
        </p:txBody>
      </p:sp>
      <p:sp>
        <p:nvSpPr>
          <p:cNvPr id="24" name="Shape 24"/>
          <p:cNvSpPr/>
          <p:nvPr/>
        </p:nvSpPr>
        <p:spPr>
          <a:xfrm rot="10800000" flipH="1">
            <a:off x="0" y="6794699"/>
            <a:ext cx="12188952" cy="63301"/>
          </a:xfrm>
          <a:prstGeom prst="rect">
            <a:avLst/>
          </a:prstGeom>
          <a:solidFill>
            <a:srgbClr val="FFDF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pic>
        <p:nvPicPr>
          <p:cNvPr id="63" name="Shape 63"/>
          <p:cNvPicPr preferRelativeResize="0"/>
          <p:nvPr/>
        </p:nvPicPr>
        <p:blipFill rotWithShape="1">
          <a:blip r:embed="rId13">
            <a:alphaModFix/>
          </a:blip>
          <a:srcRect/>
          <a:stretch/>
        </p:blipFill>
        <p:spPr>
          <a:xfrm>
            <a:off x="11128722" y="5808903"/>
            <a:ext cx="731519" cy="731519"/>
          </a:xfrm>
          <a:prstGeom prst="rect">
            <a:avLst/>
          </a:prstGeom>
          <a:noFill/>
          <a:ln>
            <a:noFill/>
          </a:ln>
        </p:spPr>
      </p:pic>
      <p:sp>
        <p:nvSpPr>
          <p:cNvPr id="64" name="Shape 64"/>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b="0" i="0" u="none" strike="noStrike" cap="none">
                <a:solidFill>
                  <a:schemeClr val="dk1"/>
                </a:solidFill>
                <a:latin typeface="Arial"/>
                <a:ea typeface="Arial"/>
                <a:cs typeface="Arial"/>
                <a:sym typeface="Arial"/>
              </a:rPr>
              <a:t>‹#›</a:t>
            </a:fld>
            <a:endParaRPr lang="en-US" sz="1800" b="0" i="0" u="none" strike="noStrike" cap="none">
              <a:solidFill>
                <a:schemeClr val="dk1"/>
              </a:solidFill>
              <a:latin typeface="Arial"/>
              <a:ea typeface="Arial"/>
              <a:cs typeface="Arial"/>
              <a:sym typeface="Arial"/>
            </a:endParaRPr>
          </a:p>
        </p:txBody>
      </p:sp>
      <p:sp>
        <p:nvSpPr>
          <p:cNvPr id="65" name="Shape 65"/>
          <p:cNvSpPr/>
          <p:nvPr/>
        </p:nvSpPr>
        <p:spPr>
          <a:xfrm rot="10800000" flipH="1">
            <a:off x="0" y="6794700"/>
            <a:ext cx="12189000" cy="63300"/>
          </a:xfrm>
          <a:prstGeom prst="rect">
            <a:avLst/>
          </a:prstGeom>
          <a:solidFill>
            <a:srgbClr val="FFDF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pic>
        <p:nvPicPr>
          <p:cNvPr id="101" name="Shape 101"/>
          <p:cNvPicPr preferRelativeResize="0"/>
          <p:nvPr/>
        </p:nvPicPr>
        <p:blipFill rotWithShape="1">
          <a:blip r:embed="rId11">
            <a:alphaModFix/>
          </a:blip>
          <a:srcRect/>
          <a:stretch/>
        </p:blipFill>
        <p:spPr>
          <a:xfrm>
            <a:off x="11128722" y="5808903"/>
            <a:ext cx="731519" cy="731519"/>
          </a:xfrm>
          <a:prstGeom prst="rect">
            <a:avLst/>
          </a:prstGeom>
          <a:noFill/>
          <a:ln>
            <a:noFill/>
          </a:ln>
        </p:spPr>
      </p:pic>
      <p:sp>
        <p:nvSpPr>
          <p:cNvPr id="102" name="Shape 102"/>
          <p:cNvSpPr txBox="1">
            <a:spLocks noGrp="1"/>
          </p:cNvSpPr>
          <p:nvPr>
            <p:ph type="sldNum" idx="12"/>
          </p:nvPr>
        </p:nvSpPr>
        <p:spPr>
          <a:xfrm>
            <a:off x="838200" y="6356350"/>
            <a:ext cx="2743200" cy="365100"/>
          </a:xfrm>
          <a:prstGeom prst="rect">
            <a:avLst/>
          </a:prstGeom>
          <a:noFill/>
          <a:ln>
            <a:noFill/>
          </a:ln>
        </p:spPr>
        <p:txBody>
          <a:bodyPr wrap="square" lIns="91425" tIns="45700" rIns="91425" bIns="45700" anchor="t" anchorCtr="0">
            <a:noAutofit/>
          </a:bodyPr>
          <a:lstStyle/>
          <a:p>
            <a:pPr marL="0" marR="0" lvl="0" indent="0" algn="l" rtl="0">
              <a:spcBef>
                <a:spcPts val="0"/>
              </a:spcBef>
              <a:buNone/>
            </a:pPr>
            <a:fld id="{00000000-1234-1234-1234-123412341234}" type="slidenum">
              <a:rPr lang="en-US" sz="1800" b="0" i="0" u="none" strike="noStrike" cap="none">
                <a:solidFill>
                  <a:schemeClr val="dk1"/>
                </a:solidFill>
                <a:latin typeface="Arial"/>
                <a:ea typeface="Arial"/>
                <a:cs typeface="Arial"/>
                <a:sym typeface="Arial"/>
              </a:rPr>
              <a:t>‹#›</a:t>
            </a:fld>
            <a:endParaRPr lang="en-US" sz="1800" b="0" i="0" u="none" strike="noStrike" cap="none">
              <a:solidFill>
                <a:schemeClr val="dk1"/>
              </a:solidFill>
              <a:latin typeface="Arial"/>
              <a:ea typeface="Arial"/>
              <a:cs typeface="Arial"/>
              <a:sym typeface="Arial"/>
            </a:endParaRPr>
          </a:p>
        </p:txBody>
      </p:sp>
      <p:sp>
        <p:nvSpPr>
          <p:cNvPr id="103" name="Shape 103"/>
          <p:cNvSpPr/>
          <p:nvPr/>
        </p:nvSpPr>
        <p:spPr>
          <a:xfrm rot="10800000" flipH="1">
            <a:off x="3048" y="6794700"/>
            <a:ext cx="12189000" cy="63300"/>
          </a:xfrm>
          <a:prstGeom prst="rect">
            <a:avLst/>
          </a:prstGeom>
          <a:solidFill>
            <a:srgbClr val="FFDF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work.caltech.edu/textbook.html"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money.cnn.com/"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arcotcr/lime" TargetMode="External"/><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docs.h2o.ai/driverless-ai/latest-stable/docs/booklets/MLIBooklet.pdf" TargetMode="External"/><Relationship Id="rId5" Type="http://schemas.openxmlformats.org/officeDocument/2006/relationships/hyperlink" Target="https://www.oreilly.com/ideas/ideas-on-interpreting-machine-learning" TargetMode="External"/><Relationship Id="rId6" Type="http://schemas.openxmlformats.org/officeDocument/2006/relationships/hyperlink" Target="http://www.fatml.org/" TargetMode="External"/><Relationship Id="rId7" Type="http://schemas.openxmlformats.org/officeDocument/2006/relationships/hyperlink" Target="https://github.com/h2oai/mli-resources" TargetMode="Externa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hyperlink" Target="http://h2oai.qwiklab.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www.h2o.ai/try-driverless-ai/" TargetMode="External"/><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ork.caltech.edu/textbook.html"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a:stretch/>
        </p:blipFill>
        <p:spPr>
          <a:xfrm>
            <a:off x="4815840" y="2148840"/>
            <a:ext cx="2560320" cy="2560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4" name="Shape 214"/>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215" name="Shape 215"/>
          <p:cNvGrpSpPr/>
          <p:nvPr/>
        </p:nvGrpSpPr>
        <p:grpSpPr>
          <a:xfrm>
            <a:off x="468802" y="63500"/>
            <a:ext cx="11176606" cy="6731000"/>
            <a:chOff x="468802" y="63500"/>
            <a:chExt cx="11176606" cy="6731000"/>
          </a:xfrm>
        </p:grpSpPr>
        <p:pic>
          <p:nvPicPr>
            <p:cNvPr id="216" name="Shape 216"/>
            <p:cNvPicPr preferRelativeResize="0"/>
            <p:nvPr/>
          </p:nvPicPr>
          <p:blipFill rotWithShape="1">
            <a:blip r:embed="rId3">
              <a:alphaModFix/>
            </a:blip>
            <a:srcRect/>
            <a:stretch/>
          </p:blipFill>
          <p:spPr>
            <a:xfrm>
              <a:off x="468802" y="63500"/>
              <a:ext cx="7797800" cy="6731000"/>
            </a:xfrm>
            <a:prstGeom prst="rect">
              <a:avLst/>
            </a:prstGeom>
            <a:noFill/>
            <a:ln>
              <a:noFill/>
            </a:ln>
          </p:spPr>
        </p:pic>
        <p:pic>
          <p:nvPicPr>
            <p:cNvPr id="217" name="Shape 217"/>
            <p:cNvPicPr preferRelativeResize="0"/>
            <p:nvPr/>
          </p:nvPicPr>
          <p:blipFill rotWithShape="1">
            <a:blip r:embed="rId4">
              <a:alphaModFix/>
            </a:blip>
            <a:srcRect/>
            <a:stretch/>
          </p:blipFill>
          <p:spPr>
            <a:xfrm>
              <a:off x="7687733" y="3572934"/>
              <a:ext cx="2952558" cy="1270000"/>
            </a:xfrm>
            <a:prstGeom prst="rect">
              <a:avLst/>
            </a:prstGeom>
            <a:noFill/>
            <a:ln>
              <a:noFill/>
            </a:ln>
          </p:spPr>
        </p:pic>
        <p:sp>
          <p:nvSpPr>
            <p:cNvPr id="218" name="Shape 218"/>
            <p:cNvSpPr/>
            <p:nvPr/>
          </p:nvSpPr>
          <p:spPr>
            <a:xfrm>
              <a:off x="8432800" y="3708400"/>
              <a:ext cx="1879600" cy="999067"/>
            </a:xfrm>
            <a:prstGeom prst="rect">
              <a:avLst/>
            </a:prstGeom>
            <a:solidFill>
              <a:schemeClr val="lt1"/>
            </a:solidFill>
            <a:ln w="12700"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19" name="Shape 219"/>
            <p:cNvSpPr/>
            <p:nvPr/>
          </p:nvSpPr>
          <p:spPr>
            <a:xfrm rot="4376927">
              <a:off x="6321629" y="1937951"/>
              <a:ext cx="1262754" cy="6109055"/>
            </a:xfrm>
            <a:prstGeom prst="arc">
              <a:avLst>
                <a:gd name="adj1" fmla="val 17036271"/>
                <a:gd name="adj2" fmla="val 5333034"/>
              </a:avLst>
            </a:prstGeom>
            <a:noFill/>
            <a:ln w="9525" cap="flat" cmpd="sng">
              <a:solidFill>
                <a:schemeClr val="dk1"/>
              </a:solidFill>
              <a:prstDash val="solid"/>
              <a:miter lim="800000"/>
              <a:headEnd type="stealth" w="lg" len="lg"/>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0" name="Shape 220"/>
            <p:cNvSpPr/>
            <p:nvPr/>
          </p:nvSpPr>
          <p:spPr>
            <a:xfrm rot="4376927">
              <a:off x="5847312" y="1393330"/>
              <a:ext cx="2286365" cy="6088833"/>
            </a:xfrm>
            <a:prstGeom prst="arc">
              <a:avLst>
                <a:gd name="adj1" fmla="val 20906973"/>
                <a:gd name="adj2" fmla="val 5655632"/>
              </a:avLst>
            </a:prstGeom>
            <a:no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21" name="Shape 221"/>
            <p:cNvSpPr txBox="1"/>
            <p:nvPr/>
          </p:nvSpPr>
          <p:spPr>
            <a:xfrm>
              <a:off x="8369520" y="3655185"/>
              <a:ext cx="2187644" cy="78483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EXPLAIN</a:t>
              </a:r>
            </a:p>
            <a:p>
              <a:pPr marL="0" marR="0" lvl="0" indent="0" algn="ctr" rtl="0">
                <a:spcBef>
                  <a:spcPts val="400"/>
                </a:spcBef>
                <a:buNone/>
              </a:pPr>
              <a:r>
                <a:rPr lang="en-US" sz="2000" b="1">
                  <a:solidFill>
                    <a:schemeClr val="dk1"/>
                  </a:solidFill>
                  <a:latin typeface="Helvetica Neue"/>
                  <a:ea typeface="Helvetica Neue"/>
                  <a:cs typeface="Helvetica Neue"/>
                  <a:sym typeface="Helvetica Neue"/>
                </a:rPr>
                <a:t>HYPOTHESIS</a:t>
              </a:r>
            </a:p>
          </p:txBody>
        </p:sp>
        <p:sp>
          <p:nvSpPr>
            <p:cNvPr id="222" name="Shape 222"/>
            <p:cNvSpPr txBox="1"/>
            <p:nvPr/>
          </p:nvSpPr>
          <p:spPr>
            <a:xfrm>
              <a:off x="8369521" y="4332314"/>
              <a:ext cx="2270771"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600" i="1">
                  <a:solidFill>
                    <a:srgbClr val="0228D6"/>
                  </a:solidFill>
                  <a:latin typeface="Helvetica Neue"/>
                  <a:ea typeface="Helvetica Neue"/>
                  <a:cs typeface="Helvetica Neue"/>
                  <a:sym typeface="Helvetica Neue"/>
                </a:rPr>
                <a:t>h ≈ g, β</a:t>
              </a:r>
              <a:r>
                <a:rPr lang="en-US" sz="1600" i="1" baseline="-25000">
                  <a:solidFill>
                    <a:srgbClr val="0228D6"/>
                  </a:solidFill>
                  <a:latin typeface="Helvetica Neue"/>
                  <a:ea typeface="Helvetica Neue"/>
                  <a:cs typeface="Helvetica Neue"/>
                  <a:sym typeface="Helvetica Neue"/>
                </a:rPr>
                <a:t>j</a:t>
              </a:r>
              <a:r>
                <a:rPr lang="en-US" sz="1600" i="1" baseline="30000">
                  <a:solidFill>
                    <a:srgbClr val="0228D6"/>
                  </a:solidFill>
                  <a:latin typeface="Helvetica Neue"/>
                  <a:ea typeface="Helvetica Neue"/>
                  <a:cs typeface="Helvetica Neue"/>
                  <a:sym typeface="Helvetica Neue"/>
                </a:rPr>
                <a:t> </a:t>
              </a:r>
              <a:r>
                <a:rPr lang="en-US" sz="1600" i="1">
                  <a:solidFill>
                    <a:srgbClr val="0228D6"/>
                  </a:solidFill>
                  <a:latin typeface="Helvetica Neue"/>
                  <a:ea typeface="Helvetica Neue"/>
                  <a:cs typeface="Helvetica Neue"/>
                  <a:sym typeface="Helvetica Neue"/>
                </a:rPr>
                <a:t>g(</a:t>
              </a:r>
              <a:r>
                <a:rPr lang="en-US" sz="1600" b="1">
                  <a:solidFill>
                    <a:srgbClr val="0228D6"/>
                  </a:solidFill>
                  <a:latin typeface="Helvetica Neue"/>
                  <a:ea typeface="Helvetica Neue"/>
                  <a:cs typeface="Helvetica Neue"/>
                  <a:sym typeface="Helvetica Neue"/>
                </a:rPr>
                <a:t>x</a:t>
              </a:r>
              <a:r>
                <a:rPr lang="en-US" sz="1600" i="1" baseline="30000">
                  <a:solidFill>
                    <a:srgbClr val="0228D6"/>
                  </a:solidFill>
                  <a:latin typeface="Helvetica Neue"/>
                  <a:ea typeface="Helvetica Neue"/>
                  <a:cs typeface="Helvetica Neue"/>
                  <a:sym typeface="Helvetica Neue"/>
                </a:rPr>
                <a:t>(i)</a:t>
              </a:r>
              <a:r>
                <a:rPr lang="en-US" sz="1600" baseline="-25000">
                  <a:solidFill>
                    <a:srgbClr val="0228D6"/>
                  </a:solidFill>
                  <a:latin typeface="Helvetica Neue"/>
                  <a:ea typeface="Helvetica Neue"/>
                  <a:cs typeface="Helvetica Neue"/>
                  <a:sym typeface="Helvetica Neue"/>
                </a:rPr>
                <a:t>j</a:t>
              </a:r>
              <a:r>
                <a:rPr lang="en-US" sz="1600" i="1">
                  <a:solidFill>
                    <a:srgbClr val="0228D6"/>
                  </a:solidFill>
                  <a:latin typeface="Helvetica Neue"/>
                  <a:ea typeface="Helvetica Neue"/>
                  <a:cs typeface="Helvetica Neue"/>
                  <a:sym typeface="Helvetica Neue"/>
                </a:rPr>
                <a:t>), g(</a:t>
              </a:r>
              <a:r>
                <a:rPr lang="en-US" sz="1600" b="1" i="1">
                  <a:solidFill>
                    <a:srgbClr val="0228D6"/>
                  </a:solidFill>
                  <a:latin typeface="Helvetica Neue"/>
                  <a:ea typeface="Helvetica Neue"/>
                  <a:cs typeface="Helvetica Neue"/>
                  <a:sym typeface="Helvetica Neue"/>
                </a:rPr>
                <a:t>x</a:t>
              </a:r>
              <a:r>
                <a:rPr lang="en-US" sz="1600" baseline="30000">
                  <a:solidFill>
                    <a:srgbClr val="0228D6"/>
                  </a:solidFill>
                  <a:latin typeface="Helvetica Neue"/>
                  <a:ea typeface="Helvetica Neue"/>
                  <a:cs typeface="Helvetica Neue"/>
                  <a:sym typeface="Helvetica Neue"/>
                </a:rPr>
                <a:t>(i)</a:t>
              </a:r>
              <a:r>
                <a:rPr lang="en-US" sz="1600" baseline="-25000">
                  <a:solidFill>
                    <a:srgbClr val="0228D6"/>
                  </a:solidFill>
                  <a:latin typeface="Helvetica Neue"/>
                  <a:ea typeface="Helvetica Neue"/>
                  <a:cs typeface="Helvetica Neue"/>
                  <a:sym typeface="Helvetica Neue"/>
                </a:rPr>
                <a:t>(-j)</a:t>
              </a:r>
              <a:r>
                <a:rPr lang="en-US" sz="1600">
                  <a:solidFill>
                    <a:srgbClr val="0228D6"/>
                  </a:solidFill>
                  <a:latin typeface="Helvetica Neue"/>
                  <a:ea typeface="Helvetica Neue"/>
                  <a:cs typeface="Helvetica Neue"/>
                  <a:sym typeface="Helvetica Neue"/>
                </a:rPr>
                <a:t>)</a:t>
              </a:r>
            </a:p>
          </p:txBody>
        </p:sp>
        <p:sp>
          <p:nvSpPr>
            <p:cNvPr id="223" name="Shape 223"/>
            <p:cNvSpPr txBox="1"/>
            <p:nvPr/>
          </p:nvSpPr>
          <p:spPr>
            <a:xfrm>
              <a:off x="7647915" y="3203601"/>
              <a:ext cx="3997493"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800" i="1">
                  <a:solidFill>
                    <a:srgbClr val="009100"/>
                  </a:solidFill>
                  <a:latin typeface="Cambria"/>
                  <a:ea typeface="Cambria"/>
                  <a:cs typeface="Cambria"/>
                  <a:sym typeface="Cambria"/>
                </a:rPr>
                <a:t>(explain predictions with reason codes)</a:t>
              </a:r>
            </a:p>
          </p:txBody>
        </p:sp>
      </p:grpSp>
      <p:sp>
        <p:nvSpPr>
          <p:cNvPr id="224" name="Shape 224"/>
          <p:cNvSpPr txBox="1"/>
          <p:nvPr/>
        </p:nvSpPr>
        <p:spPr>
          <a:xfrm>
            <a:off x="6593305" y="545432"/>
            <a:ext cx="4796590" cy="120032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3600">
                <a:solidFill>
                  <a:schemeClr val="dk1"/>
                </a:solidFill>
                <a:latin typeface="Helvetica Neue"/>
                <a:ea typeface="Helvetica Neue"/>
                <a:cs typeface="Helvetica Neue"/>
                <a:sym typeface="Helvetica Neue"/>
              </a:rPr>
              <a:t>Learning from data …</a:t>
            </a:r>
          </a:p>
          <a:p>
            <a:pPr marL="0" marR="0" lvl="0" indent="0" algn="l" rtl="0">
              <a:spcBef>
                <a:spcPts val="0"/>
              </a:spcBef>
              <a:buNone/>
            </a:pPr>
            <a:r>
              <a:rPr lang="en-US" sz="3600" b="1" i="1">
                <a:solidFill>
                  <a:schemeClr val="dk1"/>
                </a:solidFill>
                <a:latin typeface="Helvetica Neue"/>
                <a:ea typeface="Helvetica Neue"/>
                <a:cs typeface="Helvetica Neue"/>
                <a:sym typeface="Helvetica Neue"/>
              </a:rPr>
              <a:t>transparently</a:t>
            </a:r>
            <a:r>
              <a:rPr lang="en-US" sz="3600">
                <a:solidFill>
                  <a:schemeClr val="dk1"/>
                </a:solidFill>
                <a:latin typeface="Helvetica Neue"/>
                <a:ea typeface="Helvetica Neue"/>
                <a:cs typeface="Helvetica Neue"/>
                <a:sym typeface="Helvetica Neue"/>
              </a:rPr>
              <a:t>.</a:t>
            </a:r>
          </a:p>
        </p:txBody>
      </p:sp>
      <p:sp>
        <p:nvSpPr>
          <p:cNvPr id="225" name="Shape 225"/>
          <p:cNvSpPr txBox="1"/>
          <p:nvPr/>
        </p:nvSpPr>
        <p:spPr>
          <a:xfrm>
            <a:off x="3482390" y="6125097"/>
            <a:ext cx="7523747" cy="523220"/>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400">
                <a:solidFill>
                  <a:schemeClr val="dk1"/>
                </a:solidFill>
                <a:latin typeface="Arial"/>
                <a:ea typeface="Arial"/>
                <a:cs typeface="Arial"/>
                <a:sym typeface="Arial"/>
              </a:rPr>
              <a:t>Adapted from:</a:t>
            </a:r>
          </a:p>
          <a:p>
            <a:pPr marL="0" marR="0" lvl="0" indent="0" algn="r" rtl="0">
              <a:spcBef>
                <a:spcPts val="0"/>
              </a:spcBef>
              <a:buNone/>
            </a:pPr>
            <a:r>
              <a:rPr lang="en-US" sz="1400" b="1">
                <a:solidFill>
                  <a:schemeClr val="dk1"/>
                </a:solidFill>
                <a:latin typeface="Arial"/>
                <a:ea typeface="Arial"/>
                <a:cs typeface="Arial"/>
                <a:sym typeface="Arial"/>
              </a:rPr>
              <a:t>Learning from Data. </a:t>
            </a:r>
            <a:r>
              <a:rPr lang="en-US" sz="1400" u="sng">
                <a:solidFill>
                  <a:schemeClr val="hlink"/>
                </a:solidFill>
                <a:latin typeface="Arial"/>
                <a:ea typeface="Arial"/>
                <a:cs typeface="Arial"/>
                <a:sym typeface="Arial"/>
                <a:hlinkClick r:id="rId5"/>
              </a:rPr>
              <a:t>https://work.caltech.edu/textbook.html</a:t>
            </a: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p:cNvPicPr preferRelativeResize="0"/>
          <p:nvPr/>
        </p:nvPicPr>
        <p:blipFill rotWithShape="1">
          <a:blip r:embed="rId3">
            <a:alphaModFix/>
          </a:blip>
          <a:srcRect/>
          <a:stretch/>
        </p:blipFill>
        <p:spPr>
          <a:xfrm>
            <a:off x="1143000" y="1282700"/>
            <a:ext cx="9906000" cy="5575300"/>
          </a:xfrm>
          <a:prstGeom prst="rect">
            <a:avLst/>
          </a:prstGeom>
          <a:noFill/>
          <a:ln>
            <a:noFill/>
          </a:ln>
        </p:spPr>
      </p:pic>
      <p:sp>
        <p:nvSpPr>
          <p:cNvPr id="232" name="Shape 232"/>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3" name="Shape 233"/>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4" name="Shape 234"/>
          <p:cNvSpPr txBox="1"/>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Arial"/>
              <a:buNone/>
            </a:pPr>
            <a:endParaRPr sz="4400">
              <a:solidFill>
                <a:schemeClr val="accent2"/>
              </a:solidFill>
              <a:latin typeface="Arial"/>
              <a:ea typeface="Arial"/>
              <a:cs typeface="Arial"/>
              <a:sym typeface="Arial"/>
            </a:endParaRPr>
          </a:p>
        </p:txBody>
      </p:sp>
      <p:sp>
        <p:nvSpPr>
          <p:cNvPr id="235" name="Shape 235"/>
          <p:cNvSpPr txBox="1"/>
          <p:nvPr/>
        </p:nvSpPr>
        <p:spPr>
          <a:xfrm>
            <a:off x="0" y="219534"/>
            <a:ext cx="12192000" cy="1325563"/>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spcAft>
                <a:spcPts val="0"/>
              </a:spcAft>
              <a:buClr>
                <a:schemeClr val="accent2"/>
              </a:buClr>
              <a:buSzPts val="4400"/>
              <a:buFont typeface="Arial"/>
              <a:buNone/>
            </a:pPr>
            <a:r>
              <a:rPr lang="en-US" sz="4400">
                <a:solidFill>
                  <a:schemeClr val="accent2"/>
                </a:solidFill>
                <a:latin typeface="Arial"/>
                <a:ea typeface="Arial"/>
                <a:cs typeface="Arial"/>
                <a:sym typeface="Arial"/>
              </a:rPr>
              <a:t>Increasing fairness, accountability, and trust by </a:t>
            </a:r>
          </a:p>
          <a:p>
            <a:pPr marL="0" marR="0" lvl="0" indent="-279400" algn="ctr" rtl="0">
              <a:lnSpc>
                <a:spcPct val="90000"/>
              </a:lnSpc>
              <a:spcBef>
                <a:spcPts val="0"/>
              </a:spcBef>
              <a:buClr>
                <a:schemeClr val="accent2"/>
              </a:buClr>
              <a:buSzPts val="4400"/>
              <a:buFont typeface="Arial"/>
              <a:buNone/>
            </a:pPr>
            <a:r>
              <a:rPr lang="en-US" sz="4400">
                <a:solidFill>
                  <a:schemeClr val="accent2"/>
                </a:solidFill>
                <a:latin typeface="Arial"/>
                <a:ea typeface="Arial"/>
                <a:cs typeface="Arial"/>
                <a:sym typeface="Arial"/>
              </a:rPr>
              <a:t>decreasing unwanted sociological biases</a:t>
            </a:r>
          </a:p>
        </p:txBody>
      </p:sp>
      <p:sp>
        <p:nvSpPr>
          <p:cNvPr id="236" name="Shape 236"/>
          <p:cNvSpPr txBox="1"/>
          <p:nvPr/>
        </p:nvSpPr>
        <p:spPr>
          <a:xfrm>
            <a:off x="0" y="6477071"/>
            <a:ext cx="7523747" cy="30777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400">
                <a:solidFill>
                  <a:schemeClr val="dk1"/>
                </a:solidFill>
                <a:latin typeface="Arial"/>
                <a:ea typeface="Arial"/>
                <a:cs typeface="Arial"/>
                <a:sym typeface="Arial"/>
              </a:rPr>
              <a:t>Source: </a:t>
            </a:r>
            <a:r>
              <a:rPr lang="en-US" sz="1400" u="sng">
                <a:solidFill>
                  <a:schemeClr val="hlink"/>
                </a:solidFill>
                <a:latin typeface="Arial"/>
                <a:ea typeface="Arial"/>
                <a:cs typeface="Arial"/>
                <a:sym typeface="Arial"/>
                <a:hlinkClick r:id="rId4"/>
              </a:rPr>
              <a:t>http://money.cnn.com/</a:t>
            </a:r>
            <a:r>
              <a:rPr lang="en-US" sz="1400">
                <a:solidFill>
                  <a:schemeClr val="dk1"/>
                </a:solidFill>
                <a:latin typeface="Arial"/>
                <a:ea typeface="Arial"/>
                <a:cs typeface="Arial"/>
                <a:sym typeface="Arial"/>
              </a:rPr>
              <a:t>, Apple Computers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43" name="Shape 243"/>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44" name="Shape 24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t" anchorCtr="0">
            <a:noAutofit/>
          </a:bodyPr>
          <a:lstStyle/>
          <a:p>
            <a:pPr marL="0" marR="0" lvl="0" indent="-279400" algn="l" rtl="0">
              <a:lnSpc>
                <a:spcPct val="90000"/>
              </a:lnSpc>
              <a:spcBef>
                <a:spcPts val="0"/>
              </a:spcBef>
              <a:buClr>
                <a:schemeClr val="accent2"/>
              </a:buClr>
              <a:buSzPts val="4400"/>
              <a:buFont typeface="Arial"/>
              <a:buNone/>
            </a:pPr>
            <a:r>
              <a:rPr lang="en-US" sz="4400" b="0" i="0" u="none" strike="noStrike" cap="none">
                <a:solidFill>
                  <a:schemeClr val="accent2"/>
                </a:solidFill>
                <a:latin typeface="Arial"/>
                <a:ea typeface="Arial"/>
                <a:cs typeface="Arial"/>
                <a:sym typeface="Arial"/>
              </a:rPr>
              <a:t>A framework for interpretability</a:t>
            </a:r>
          </a:p>
        </p:txBody>
      </p:sp>
      <p:grpSp>
        <p:nvGrpSpPr>
          <p:cNvPr id="245" name="Shape 245"/>
          <p:cNvGrpSpPr/>
          <p:nvPr/>
        </p:nvGrpSpPr>
        <p:grpSpPr>
          <a:xfrm>
            <a:off x="2544417" y="1690688"/>
            <a:ext cx="7103166" cy="4524582"/>
            <a:chOff x="2544417" y="1690688"/>
            <a:chExt cx="7103166" cy="4524582"/>
          </a:xfrm>
        </p:grpSpPr>
        <p:cxnSp>
          <p:nvCxnSpPr>
            <p:cNvPr id="246" name="Shape 246"/>
            <p:cNvCxnSpPr/>
            <p:nvPr/>
          </p:nvCxnSpPr>
          <p:spPr>
            <a:xfrm>
              <a:off x="6096000" y="1690688"/>
              <a:ext cx="0" cy="4524582"/>
            </a:xfrm>
            <a:prstGeom prst="straightConnector1">
              <a:avLst/>
            </a:prstGeom>
            <a:noFill/>
            <a:ln w="28575" cap="flat" cmpd="sng">
              <a:solidFill>
                <a:schemeClr val="accent2"/>
              </a:solidFill>
              <a:prstDash val="solid"/>
              <a:miter lim="800000"/>
              <a:headEnd type="none" w="med" len="med"/>
              <a:tailEnd type="none" w="med" len="med"/>
            </a:ln>
          </p:spPr>
        </p:cxnSp>
        <p:cxnSp>
          <p:nvCxnSpPr>
            <p:cNvPr id="247" name="Shape 247"/>
            <p:cNvCxnSpPr/>
            <p:nvPr/>
          </p:nvCxnSpPr>
          <p:spPr>
            <a:xfrm>
              <a:off x="2544417" y="3680792"/>
              <a:ext cx="7103166" cy="0"/>
            </a:xfrm>
            <a:prstGeom prst="straightConnector1">
              <a:avLst/>
            </a:prstGeom>
            <a:noFill/>
            <a:ln w="28575" cap="flat" cmpd="sng">
              <a:solidFill>
                <a:schemeClr val="accent2"/>
              </a:solidFill>
              <a:prstDash val="solid"/>
              <a:miter lim="800000"/>
              <a:headEnd type="none" w="med" len="med"/>
              <a:tailEnd type="none" w="med" len="med"/>
            </a:ln>
          </p:spPr>
        </p:cxnSp>
      </p:grpSp>
      <p:sp>
        <p:nvSpPr>
          <p:cNvPr id="248" name="Shape 248"/>
          <p:cNvSpPr/>
          <p:nvPr/>
        </p:nvSpPr>
        <p:spPr>
          <a:xfrm>
            <a:off x="838200" y="1690688"/>
            <a:ext cx="6096000" cy="175432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Helvetica Neue"/>
                <a:ea typeface="Helvetica Neue"/>
                <a:cs typeface="Helvetica Neue"/>
                <a:sym typeface="Helvetica Neue"/>
              </a:rPr>
              <a:t>Complexity of learned functions:</a:t>
            </a:r>
          </a:p>
          <a:p>
            <a:pPr marL="0" marR="0" lvl="0" indent="0" algn="l" rtl="0">
              <a:spcBef>
                <a:spcPts val="0"/>
              </a:spcBef>
              <a:buClr>
                <a:schemeClr val="dk1"/>
              </a:buClr>
              <a:buSzPts val="1800"/>
              <a:buFont typeface="Arial"/>
              <a:buChar char="•"/>
            </a:pPr>
            <a:r>
              <a:rPr lang="en-US" sz="1800">
                <a:solidFill>
                  <a:schemeClr val="dk1"/>
                </a:solidFill>
                <a:latin typeface="Helvetica Neue"/>
                <a:ea typeface="Helvetica Neue"/>
                <a:cs typeface="Helvetica Neue"/>
                <a:sym typeface="Helvetica Neue"/>
              </a:rPr>
              <a:t> Linear, monotonic</a:t>
            </a:r>
          </a:p>
          <a:p>
            <a:pPr marL="0" marR="0" lvl="0" indent="0" algn="l" rtl="0">
              <a:spcBef>
                <a:spcPts val="0"/>
              </a:spcBef>
              <a:buClr>
                <a:schemeClr val="dk1"/>
              </a:buClr>
              <a:buSzPts val="1800"/>
              <a:buFont typeface="Arial"/>
              <a:buChar char="•"/>
            </a:pPr>
            <a:r>
              <a:rPr lang="en-US" sz="1800">
                <a:solidFill>
                  <a:schemeClr val="dk1"/>
                </a:solidFill>
                <a:latin typeface="Helvetica Neue"/>
                <a:ea typeface="Helvetica Neue"/>
                <a:cs typeface="Helvetica Neue"/>
                <a:sym typeface="Helvetica Neue"/>
              </a:rPr>
              <a:t> Nonlinear, monotonic</a:t>
            </a:r>
          </a:p>
          <a:p>
            <a:pPr marL="0" marR="0" lvl="0" indent="0" algn="l" rtl="0">
              <a:spcBef>
                <a:spcPts val="0"/>
              </a:spcBef>
              <a:buClr>
                <a:schemeClr val="dk1"/>
              </a:buClr>
              <a:buSzPts val="1800"/>
              <a:buFont typeface="Arial"/>
              <a:buChar char="•"/>
            </a:pPr>
            <a:r>
              <a:rPr lang="en-US" sz="1800">
                <a:solidFill>
                  <a:schemeClr val="dk1"/>
                </a:solidFill>
                <a:latin typeface="Helvetica Neue"/>
                <a:ea typeface="Helvetica Neue"/>
                <a:cs typeface="Helvetica Neue"/>
                <a:sym typeface="Helvetica Neue"/>
              </a:rPr>
              <a:t> Nonlinear, non-monotonic</a:t>
            </a:r>
          </a:p>
          <a:p>
            <a:pPr marL="0" marR="0" lvl="0" indent="0" algn="l" rtl="0">
              <a:spcBef>
                <a:spcPts val="0"/>
              </a:spcBef>
              <a:buClr>
                <a:schemeClr val="dk1"/>
              </a:buClr>
              <a:buSzPts val="1800"/>
              <a:buFont typeface="Arial"/>
              <a:buNone/>
            </a:pPr>
            <a:endParaRPr sz="1800">
              <a:solidFill>
                <a:schemeClr val="dk1"/>
              </a:solidFill>
              <a:latin typeface="Helvetica Neue"/>
              <a:ea typeface="Helvetica Neue"/>
              <a:cs typeface="Helvetica Neue"/>
              <a:sym typeface="Helvetica Neue"/>
            </a:endParaRPr>
          </a:p>
          <a:p>
            <a:pPr marL="0" marR="0" lvl="0" indent="0" algn="l" rtl="0">
              <a:spcBef>
                <a:spcPts val="0"/>
              </a:spcBef>
              <a:buNone/>
            </a:pPr>
            <a:r>
              <a:rPr lang="en-US" sz="1800">
                <a:solidFill>
                  <a:schemeClr val="dk1"/>
                </a:solidFill>
                <a:latin typeface="Helvetica Neue"/>
                <a:ea typeface="Helvetica Neue"/>
                <a:cs typeface="Helvetica Neue"/>
                <a:sym typeface="Helvetica Neue"/>
              </a:rPr>
              <a:t>(~ Number of parameters/VC dimension)</a:t>
            </a:r>
          </a:p>
        </p:txBody>
      </p:sp>
      <p:sp>
        <p:nvSpPr>
          <p:cNvPr id="249" name="Shape 249"/>
          <p:cNvSpPr/>
          <p:nvPr/>
        </p:nvSpPr>
        <p:spPr>
          <a:xfrm>
            <a:off x="838199" y="4234790"/>
            <a:ext cx="4419601" cy="203132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Helvetica Neue"/>
                <a:ea typeface="Helvetica Neue"/>
                <a:cs typeface="Helvetica Neue"/>
                <a:sym typeface="Helvetica Neue"/>
              </a:rPr>
              <a:t>Enhancing trust and understanding: </a:t>
            </a:r>
            <a:r>
              <a:rPr lang="en-US" sz="1800">
                <a:solidFill>
                  <a:schemeClr val="dk1"/>
                </a:solidFill>
                <a:latin typeface="Helvetica Neue"/>
                <a:ea typeface="Helvetica Neue"/>
                <a:cs typeface="Helvetica Neue"/>
                <a:sym typeface="Helvetica Neue"/>
              </a:rPr>
              <a:t>the mechanisms and results of an interpretable model should be both transparent AND dependable.</a:t>
            </a:r>
          </a:p>
          <a:p>
            <a:pPr marL="0" marR="0" lvl="0" indent="0" algn="l" rtl="0">
              <a:spcBef>
                <a:spcPts val="0"/>
              </a:spcBef>
              <a:buNone/>
            </a:pPr>
            <a:endParaRPr sz="1800">
              <a:solidFill>
                <a:schemeClr val="dk1"/>
              </a:solidFill>
              <a:latin typeface="Helvetica Neue"/>
              <a:ea typeface="Helvetica Neue"/>
              <a:cs typeface="Helvetica Neue"/>
              <a:sym typeface="Helvetica Neue"/>
            </a:endParaRPr>
          </a:p>
          <a:p>
            <a:pPr marL="0" marR="0" lvl="0" indent="0" algn="l" rtl="0">
              <a:spcBef>
                <a:spcPts val="0"/>
              </a:spcBef>
              <a:buNone/>
            </a:pPr>
            <a:r>
              <a:rPr lang="en-US" sz="1800" b="1">
                <a:solidFill>
                  <a:schemeClr val="dk1"/>
                </a:solidFill>
                <a:latin typeface="Helvetica Neue"/>
                <a:ea typeface="Helvetica Neue"/>
                <a:cs typeface="Helvetica Neue"/>
                <a:sym typeface="Helvetica Neue"/>
              </a:rPr>
              <a:t>Understanding ~ transparency </a:t>
            </a:r>
          </a:p>
          <a:p>
            <a:pPr marL="0" marR="0" lvl="0" indent="0" algn="l" rtl="0">
              <a:spcBef>
                <a:spcPts val="0"/>
              </a:spcBef>
              <a:buNone/>
            </a:pPr>
            <a:r>
              <a:rPr lang="en-US" sz="1800" b="1">
                <a:solidFill>
                  <a:schemeClr val="dk1"/>
                </a:solidFill>
                <a:latin typeface="Helvetica Neue"/>
                <a:ea typeface="Helvetica Neue"/>
                <a:cs typeface="Helvetica Neue"/>
                <a:sym typeface="Helvetica Neue"/>
              </a:rPr>
              <a:t>Trust ~ fairness and accountability </a:t>
            </a:r>
          </a:p>
        </p:txBody>
      </p:sp>
      <p:sp>
        <p:nvSpPr>
          <p:cNvPr id="250" name="Shape 250"/>
          <p:cNvSpPr/>
          <p:nvPr/>
        </p:nvSpPr>
        <p:spPr>
          <a:xfrm>
            <a:off x="6411686" y="1704374"/>
            <a:ext cx="6096000"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Helvetica Neue"/>
                <a:ea typeface="Helvetica Neue"/>
                <a:cs typeface="Helvetica Neue"/>
                <a:sym typeface="Helvetica Neue"/>
              </a:rPr>
              <a:t>Scope of interpretability: </a:t>
            </a:r>
          </a:p>
          <a:p>
            <a:pPr marL="0" marR="0" lvl="0" indent="0" algn="l" rtl="0">
              <a:spcBef>
                <a:spcPts val="0"/>
              </a:spcBef>
              <a:buNone/>
            </a:pPr>
            <a:r>
              <a:rPr lang="en-US" sz="1800">
                <a:solidFill>
                  <a:schemeClr val="dk1"/>
                </a:solidFill>
                <a:latin typeface="Helvetica Neue"/>
                <a:ea typeface="Helvetica Neue"/>
                <a:cs typeface="Helvetica Neue"/>
                <a:sym typeface="Helvetica Neue"/>
              </a:rPr>
              <a:t>Global vs. local</a:t>
            </a:r>
          </a:p>
        </p:txBody>
      </p:sp>
      <p:sp>
        <p:nvSpPr>
          <p:cNvPr id="251" name="Shape 251"/>
          <p:cNvSpPr txBox="1"/>
          <p:nvPr/>
        </p:nvSpPr>
        <p:spPr>
          <a:xfrm>
            <a:off x="6411686" y="4234790"/>
            <a:ext cx="4744261"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800" b="1">
                <a:solidFill>
                  <a:schemeClr val="dk1"/>
                </a:solidFill>
                <a:latin typeface="Helvetica Neue"/>
                <a:ea typeface="Helvetica Neue"/>
                <a:cs typeface="Helvetica Neue"/>
                <a:sym typeface="Helvetica Neue"/>
              </a:rPr>
              <a:t>Application domain:</a:t>
            </a:r>
          </a:p>
          <a:p>
            <a:pPr marL="0" marR="0" lvl="0" indent="0" algn="l" rtl="0">
              <a:spcBef>
                <a:spcPts val="0"/>
              </a:spcBef>
              <a:buNone/>
            </a:pPr>
            <a:r>
              <a:rPr lang="en-US" sz="1800">
                <a:solidFill>
                  <a:schemeClr val="dk1"/>
                </a:solidFill>
                <a:latin typeface="Helvetica Neue"/>
                <a:ea typeface="Helvetica Neue"/>
                <a:cs typeface="Helvetica Neue"/>
                <a:sym typeface="Helvetica Neue"/>
              </a:rPr>
              <a:t>Model-agnostic vs. model-specific</a:t>
            </a:r>
          </a:p>
        </p:txBody>
      </p:sp>
      <p:pic>
        <p:nvPicPr>
          <p:cNvPr id="252" name="Shape 252"/>
          <p:cNvPicPr preferRelativeResize="0"/>
          <p:nvPr/>
        </p:nvPicPr>
        <p:blipFill rotWithShape="1">
          <a:blip r:embed="rId3">
            <a:alphaModFix/>
          </a:blip>
          <a:srcRect/>
          <a:stretch/>
        </p:blipFill>
        <p:spPr>
          <a:xfrm>
            <a:off x="4767943" y="1800118"/>
            <a:ext cx="711200" cy="1117600"/>
          </a:xfrm>
          <a:prstGeom prst="rect">
            <a:avLst/>
          </a:prstGeom>
          <a:noFill/>
          <a:ln>
            <a:noFill/>
          </a:ln>
        </p:spPr>
      </p:pic>
      <p:pic>
        <p:nvPicPr>
          <p:cNvPr id="253" name="Shape 253"/>
          <p:cNvPicPr preferRelativeResize="0"/>
          <p:nvPr/>
        </p:nvPicPr>
        <p:blipFill rotWithShape="1">
          <a:blip r:embed="rId4">
            <a:alphaModFix/>
          </a:blip>
          <a:srcRect/>
          <a:stretch/>
        </p:blipFill>
        <p:spPr>
          <a:xfrm>
            <a:off x="9277469" y="1760717"/>
            <a:ext cx="1524000" cy="1130300"/>
          </a:xfrm>
          <a:prstGeom prst="rect">
            <a:avLst/>
          </a:prstGeom>
          <a:noFill/>
          <a:ln>
            <a:noFill/>
          </a:ln>
        </p:spPr>
      </p:pic>
      <p:pic>
        <p:nvPicPr>
          <p:cNvPr id="254" name="Shape 254"/>
          <p:cNvPicPr preferRelativeResize="0"/>
          <p:nvPr/>
        </p:nvPicPr>
        <p:blipFill rotWithShape="1">
          <a:blip r:embed="rId5">
            <a:alphaModFix/>
          </a:blip>
          <a:srcRect/>
          <a:stretch/>
        </p:blipFill>
        <p:spPr>
          <a:xfrm>
            <a:off x="4515949" y="5070827"/>
            <a:ext cx="990600" cy="749300"/>
          </a:xfrm>
          <a:prstGeom prst="rect">
            <a:avLst/>
          </a:prstGeom>
          <a:noFill/>
          <a:ln>
            <a:noFill/>
          </a:ln>
        </p:spPr>
      </p:pic>
      <p:pic>
        <p:nvPicPr>
          <p:cNvPr id="255" name="Shape 255"/>
          <p:cNvPicPr preferRelativeResize="0"/>
          <p:nvPr/>
        </p:nvPicPr>
        <p:blipFill rotWithShape="1">
          <a:blip r:embed="rId6">
            <a:alphaModFix/>
          </a:blip>
          <a:srcRect/>
          <a:stretch/>
        </p:blipFill>
        <p:spPr>
          <a:xfrm>
            <a:off x="6467929" y="5032326"/>
            <a:ext cx="3670300" cy="85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262" name="Shape 262"/>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3" name="Shape 263"/>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a:solidFill>
                  <a:schemeClr val="dk1"/>
                </a:solidFill>
                <a:latin typeface="Arial"/>
                <a:ea typeface="Arial"/>
                <a:cs typeface="Arial"/>
                <a:sym typeface="Arial"/>
              </a:rPr>
              <a:t>Big Challenges</a:t>
            </a:r>
          </a:p>
        </p:txBody>
      </p:sp>
      <p:sp>
        <p:nvSpPr>
          <p:cNvPr id="264" name="Shape 264"/>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1" name="Shape 271"/>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72" name="Shape 272"/>
          <p:cNvSpPr txBox="1"/>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Arial"/>
              <a:buNone/>
            </a:pPr>
            <a:endParaRPr sz="4400">
              <a:solidFill>
                <a:schemeClr val="accent2"/>
              </a:solidFill>
              <a:latin typeface="Arial"/>
              <a:ea typeface="Arial"/>
              <a:cs typeface="Arial"/>
              <a:sym typeface="Arial"/>
            </a:endParaRPr>
          </a:p>
        </p:txBody>
      </p:sp>
      <p:cxnSp>
        <p:nvCxnSpPr>
          <p:cNvPr id="273" name="Shape 273"/>
          <p:cNvCxnSpPr/>
          <p:nvPr/>
        </p:nvCxnSpPr>
        <p:spPr>
          <a:xfrm>
            <a:off x="581963" y="3429000"/>
            <a:ext cx="10342711" cy="0"/>
          </a:xfrm>
          <a:prstGeom prst="straightConnector1">
            <a:avLst/>
          </a:prstGeom>
          <a:noFill/>
          <a:ln w="28575" cap="flat" cmpd="sng">
            <a:solidFill>
              <a:schemeClr val="accent2"/>
            </a:solidFill>
            <a:prstDash val="solid"/>
            <a:miter lim="800000"/>
            <a:headEnd type="none" w="med" len="med"/>
            <a:tailEnd type="none" w="med" len="med"/>
          </a:ln>
        </p:spPr>
      </p:cxnSp>
      <p:sp>
        <p:nvSpPr>
          <p:cNvPr id="274" name="Shape 274"/>
          <p:cNvSpPr txBox="1"/>
          <p:nvPr/>
        </p:nvSpPr>
        <p:spPr>
          <a:xfrm>
            <a:off x="192506" y="1289411"/>
            <a:ext cx="4130406" cy="92333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800">
                <a:solidFill>
                  <a:srgbClr val="595959"/>
                </a:solidFill>
                <a:latin typeface="Arial"/>
                <a:ea typeface="Arial"/>
                <a:cs typeface="Arial"/>
                <a:sym typeface="Arial"/>
              </a:rPr>
              <a:t>Linear Models</a:t>
            </a:r>
          </a:p>
          <a:p>
            <a:pPr marL="0" marR="0" lvl="0" indent="0" algn="ctr" rtl="0">
              <a:spcBef>
                <a:spcPts val="0"/>
              </a:spcBef>
              <a:buNone/>
            </a:pPr>
            <a:r>
              <a:rPr lang="en-US" sz="1800" b="1" i="1">
                <a:solidFill>
                  <a:srgbClr val="595959"/>
                </a:solidFill>
                <a:latin typeface="Arial"/>
                <a:ea typeface="Arial"/>
                <a:cs typeface="Arial"/>
                <a:sym typeface="Arial"/>
              </a:rPr>
              <a:t>Strong model locality</a:t>
            </a:r>
          </a:p>
          <a:p>
            <a:pPr marL="0" marR="0" lvl="0" indent="0" algn="ctr" rtl="0">
              <a:spcBef>
                <a:spcPts val="0"/>
              </a:spcBef>
              <a:buNone/>
            </a:pPr>
            <a:r>
              <a:rPr lang="en-US" sz="1800">
                <a:solidFill>
                  <a:srgbClr val="595959"/>
                </a:solidFill>
                <a:latin typeface="Arial"/>
                <a:ea typeface="Arial"/>
                <a:cs typeface="Arial"/>
                <a:sym typeface="Arial"/>
              </a:rPr>
              <a:t>Usually stable models and explanations</a:t>
            </a:r>
          </a:p>
        </p:txBody>
      </p:sp>
      <p:pic>
        <p:nvPicPr>
          <p:cNvPr id="275" name="Shape 275"/>
          <p:cNvPicPr preferRelativeResize="0"/>
          <p:nvPr/>
        </p:nvPicPr>
        <p:blipFill rotWithShape="1">
          <a:blip r:embed="rId3">
            <a:alphaModFix/>
          </a:blip>
          <a:srcRect/>
          <a:stretch/>
        </p:blipFill>
        <p:spPr>
          <a:xfrm>
            <a:off x="4777656" y="474726"/>
            <a:ext cx="6121400" cy="2552700"/>
          </a:xfrm>
          <a:prstGeom prst="rect">
            <a:avLst/>
          </a:prstGeom>
          <a:noFill/>
          <a:ln>
            <a:noFill/>
          </a:ln>
        </p:spPr>
      </p:pic>
      <p:pic>
        <p:nvPicPr>
          <p:cNvPr id="276" name="Shape 276"/>
          <p:cNvPicPr preferRelativeResize="0"/>
          <p:nvPr/>
        </p:nvPicPr>
        <p:blipFill rotWithShape="1">
          <a:blip r:embed="rId4">
            <a:alphaModFix/>
          </a:blip>
          <a:srcRect/>
          <a:stretch/>
        </p:blipFill>
        <p:spPr>
          <a:xfrm>
            <a:off x="4777656" y="3897445"/>
            <a:ext cx="6121400" cy="2552700"/>
          </a:xfrm>
          <a:prstGeom prst="rect">
            <a:avLst/>
          </a:prstGeom>
          <a:noFill/>
          <a:ln>
            <a:noFill/>
          </a:ln>
        </p:spPr>
      </p:pic>
      <p:sp>
        <p:nvSpPr>
          <p:cNvPr id="277" name="Shape 277"/>
          <p:cNvSpPr txBox="1"/>
          <p:nvPr/>
        </p:nvSpPr>
        <p:spPr>
          <a:xfrm>
            <a:off x="198070" y="4573630"/>
            <a:ext cx="4579586" cy="1200329"/>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800">
                <a:solidFill>
                  <a:srgbClr val="595959"/>
                </a:solidFill>
                <a:latin typeface="Arial"/>
                <a:ea typeface="Arial"/>
                <a:cs typeface="Arial"/>
                <a:sym typeface="Arial"/>
              </a:rPr>
              <a:t>Machine Learning</a:t>
            </a:r>
          </a:p>
          <a:p>
            <a:pPr marL="0" marR="0" lvl="0" indent="0" algn="ctr" rtl="0">
              <a:spcBef>
                <a:spcPts val="0"/>
              </a:spcBef>
              <a:buNone/>
            </a:pPr>
            <a:r>
              <a:rPr lang="en-US" sz="1800" b="1" i="1">
                <a:solidFill>
                  <a:srgbClr val="595959"/>
                </a:solidFill>
                <a:latin typeface="Arial"/>
                <a:ea typeface="Arial"/>
                <a:cs typeface="Arial"/>
                <a:sym typeface="Arial"/>
              </a:rPr>
              <a:t>Weak model locality</a:t>
            </a:r>
          </a:p>
          <a:p>
            <a:pPr marL="0" marR="0" lvl="0" indent="0" algn="ctr" rtl="0">
              <a:spcBef>
                <a:spcPts val="0"/>
              </a:spcBef>
              <a:buNone/>
            </a:pPr>
            <a:r>
              <a:rPr lang="en-US" sz="1800">
                <a:solidFill>
                  <a:srgbClr val="595959"/>
                </a:solidFill>
                <a:latin typeface="Arial"/>
                <a:ea typeface="Arial"/>
                <a:cs typeface="Arial"/>
                <a:sym typeface="Arial"/>
              </a:rPr>
              <a:t>Sometimes unstable models and explanations</a:t>
            </a:r>
          </a:p>
          <a:p>
            <a:pPr marL="0" marR="0" lvl="0" indent="0" algn="ctr" rtl="0">
              <a:spcBef>
                <a:spcPts val="0"/>
              </a:spcBef>
              <a:buNone/>
            </a:pPr>
            <a:r>
              <a:rPr lang="en-US" sz="1800">
                <a:solidFill>
                  <a:srgbClr val="595959"/>
                </a:solidFill>
                <a:latin typeface="Arial"/>
                <a:ea typeface="Arial"/>
                <a:cs typeface="Arial"/>
                <a:sym typeface="Arial"/>
              </a:rPr>
              <a:t>(a.k.a. The Multiplicity of Good Models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4" name="Shape 284"/>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5" name="Shape 285"/>
          <p:cNvSpPr txBox="1"/>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Arial"/>
              <a:buNone/>
            </a:pPr>
            <a:endParaRPr sz="4400">
              <a:solidFill>
                <a:schemeClr val="accent2"/>
              </a:solidFill>
              <a:latin typeface="Arial"/>
              <a:ea typeface="Arial"/>
              <a:cs typeface="Arial"/>
              <a:sym typeface="Arial"/>
            </a:endParaRPr>
          </a:p>
        </p:txBody>
      </p:sp>
      <p:grpSp>
        <p:nvGrpSpPr>
          <p:cNvPr id="286" name="Shape 286"/>
          <p:cNvGrpSpPr/>
          <p:nvPr/>
        </p:nvGrpSpPr>
        <p:grpSpPr>
          <a:xfrm>
            <a:off x="4855572" y="794975"/>
            <a:ext cx="4959244" cy="2117124"/>
            <a:chOff x="2972597" y="550661"/>
            <a:chExt cx="6159829" cy="2709266"/>
          </a:xfrm>
        </p:grpSpPr>
        <p:sp>
          <p:nvSpPr>
            <p:cNvPr id="287" name="Shape 287"/>
            <p:cNvSpPr/>
            <p:nvPr/>
          </p:nvSpPr>
          <p:spPr>
            <a:xfrm>
              <a:off x="4143736" y="1585734"/>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8" name="Shape 288"/>
            <p:cNvSpPr/>
            <p:nvPr/>
          </p:nvSpPr>
          <p:spPr>
            <a:xfrm>
              <a:off x="3780892" y="226187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9" name="Shape 289"/>
            <p:cNvSpPr/>
            <p:nvPr/>
          </p:nvSpPr>
          <p:spPr>
            <a:xfrm>
              <a:off x="3146216" y="2908794"/>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0" name="Shape 290"/>
            <p:cNvSpPr/>
            <p:nvPr/>
          </p:nvSpPr>
          <p:spPr>
            <a:xfrm>
              <a:off x="4919066" y="139443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1" name="Shape 291"/>
            <p:cNvSpPr/>
            <p:nvPr/>
          </p:nvSpPr>
          <p:spPr>
            <a:xfrm>
              <a:off x="3520460" y="256348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2" name="Shape 292"/>
            <p:cNvSpPr/>
            <p:nvPr/>
          </p:nvSpPr>
          <p:spPr>
            <a:xfrm>
              <a:off x="4008526" y="181549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3" name="Shape 293"/>
            <p:cNvSpPr/>
            <p:nvPr/>
          </p:nvSpPr>
          <p:spPr>
            <a:xfrm>
              <a:off x="4322972" y="1417586"/>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Shape 294"/>
            <p:cNvSpPr/>
            <p:nvPr/>
          </p:nvSpPr>
          <p:spPr>
            <a:xfrm>
              <a:off x="4456080" y="117034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5" name="Shape 295"/>
            <p:cNvSpPr/>
            <p:nvPr/>
          </p:nvSpPr>
          <p:spPr>
            <a:xfrm>
              <a:off x="5193003" y="1317275"/>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6" name="Shape 296"/>
            <p:cNvSpPr/>
            <p:nvPr/>
          </p:nvSpPr>
          <p:spPr>
            <a:xfrm>
              <a:off x="5343474" y="97121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7" name="Shape 297"/>
            <p:cNvSpPr/>
            <p:nvPr/>
          </p:nvSpPr>
          <p:spPr>
            <a:xfrm>
              <a:off x="5611621" y="811095"/>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8" name="Shape 298"/>
            <p:cNvSpPr/>
            <p:nvPr/>
          </p:nvSpPr>
          <p:spPr>
            <a:xfrm>
              <a:off x="5856620" y="62782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9" name="Shape 299"/>
            <p:cNvSpPr/>
            <p:nvPr/>
          </p:nvSpPr>
          <p:spPr>
            <a:xfrm>
              <a:off x="6194214" y="7455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0" name="Shape 300"/>
            <p:cNvSpPr/>
            <p:nvPr/>
          </p:nvSpPr>
          <p:spPr>
            <a:xfrm>
              <a:off x="6369764" y="550661"/>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1" name="Shape 301"/>
            <p:cNvSpPr/>
            <p:nvPr/>
          </p:nvSpPr>
          <p:spPr>
            <a:xfrm>
              <a:off x="6742084" y="703061"/>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2" name="Shape 302"/>
            <p:cNvSpPr/>
            <p:nvPr/>
          </p:nvSpPr>
          <p:spPr>
            <a:xfrm>
              <a:off x="6929209" y="63554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3" name="Shape 303"/>
            <p:cNvSpPr/>
            <p:nvPr/>
          </p:nvSpPr>
          <p:spPr>
            <a:xfrm>
              <a:off x="7243655" y="706919"/>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4" name="Shape 304"/>
            <p:cNvSpPr/>
            <p:nvPr/>
          </p:nvSpPr>
          <p:spPr>
            <a:xfrm>
              <a:off x="7453930" y="72042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5" name="Shape 305"/>
            <p:cNvSpPr/>
            <p:nvPr/>
          </p:nvSpPr>
          <p:spPr>
            <a:xfrm>
              <a:off x="7710500" y="61817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6" name="Shape 306"/>
            <p:cNvSpPr/>
            <p:nvPr/>
          </p:nvSpPr>
          <p:spPr>
            <a:xfrm>
              <a:off x="7932350" y="8053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7" name="Shape 307"/>
            <p:cNvSpPr/>
            <p:nvPr/>
          </p:nvSpPr>
          <p:spPr>
            <a:xfrm>
              <a:off x="8154200" y="9577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8" name="Shape 308"/>
            <p:cNvSpPr/>
            <p:nvPr/>
          </p:nvSpPr>
          <p:spPr>
            <a:xfrm>
              <a:off x="8306600" y="11101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09" name="Shape 309"/>
            <p:cNvCxnSpPr/>
            <p:nvPr/>
          </p:nvCxnSpPr>
          <p:spPr>
            <a:xfrm>
              <a:off x="2972680" y="550661"/>
              <a:ext cx="0" cy="2701825"/>
            </a:xfrm>
            <a:prstGeom prst="straightConnector1">
              <a:avLst/>
            </a:prstGeom>
            <a:noFill/>
            <a:ln w="9525" cap="flat" cmpd="sng">
              <a:solidFill>
                <a:schemeClr val="dk1"/>
              </a:solidFill>
              <a:prstDash val="solid"/>
              <a:miter lim="800000"/>
              <a:headEnd type="none" w="med" len="med"/>
              <a:tailEnd type="none" w="med" len="med"/>
            </a:ln>
          </p:spPr>
        </p:cxnSp>
        <p:cxnSp>
          <p:nvCxnSpPr>
            <p:cNvPr id="310" name="Shape 310"/>
            <p:cNvCxnSpPr/>
            <p:nvPr/>
          </p:nvCxnSpPr>
          <p:spPr>
            <a:xfrm flipH="1">
              <a:off x="2972597" y="3255953"/>
              <a:ext cx="6159829" cy="3974"/>
            </a:xfrm>
            <a:prstGeom prst="straightConnector1">
              <a:avLst/>
            </a:prstGeom>
            <a:noFill/>
            <a:ln w="9525" cap="flat" cmpd="sng">
              <a:solidFill>
                <a:schemeClr val="dk1"/>
              </a:solidFill>
              <a:prstDash val="solid"/>
              <a:miter lim="800000"/>
              <a:headEnd type="none" w="med" len="med"/>
              <a:tailEnd type="none" w="med" len="med"/>
            </a:ln>
          </p:spPr>
        </p:cxnSp>
      </p:grpSp>
      <p:sp>
        <p:nvSpPr>
          <p:cNvPr id="311" name="Shape 311"/>
          <p:cNvSpPr txBox="1"/>
          <p:nvPr/>
        </p:nvSpPr>
        <p:spPr>
          <a:xfrm>
            <a:off x="4851620" y="2913872"/>
            <a:ext cx="4959243" cy="240509"/>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Age</a:t>
            </a:r>
          </a:p>
        </p:txBody>
      </p:sp>
      <p:sp>
        <p:nvSpPr>
          <p:cNvPr id="312" name="Shape 312"/>
          <p:cNvSpPr txBox="1"/>
          <p:nvPr/>
        </p:nvSpPr>
        <p:spPr>
          <a:xfrm rot="-5400000">
            <a:off x="3661356" y="1700533"/>
            <a:ext cx="2118897"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Number of Purchases</a:t>
            </a:r>
          </a:p>
        </p:txBody>
      </p:sp>
      <p:cxnSp>
        <p:nvCxnSpPr>
          <p:cNvPr id="313" name="Shape 313"/>
          <p:cNvCxnSpPr/>
          <p:nvPr/>
        </p:nvCxnSpPr>
        <p:spPr>
          <a:xfrm rot="10800000" flipH="1">
            <a:off x="4864679" y="794974"/>
            <a:ext cx="3719932" cy="2110916"/>
          </a:xfrm>
          <a:prstGeom prst="straightConnector1">
            <a:avLst/>
          </a:prstGeom>
          <a:noFill/>
          <a:ln w="28575" cap="flat" cmpd="sng">
            <a:solidFill>
              <a:schemeClr val="dk1"/>
            </a:solidFill>
            <a:prstDash val="solid"/>
            <a:miter lim="800000"/>
            <a:headEnd type="none" w="med" len="med"/>
            <a:tailEnd type="none" w="med" len="med"/>
          </a:ln>
        </p:spPr>
      </p:cxnSp>
      <p:cxnSp>
        <p:nvCxnSpPr>
          <p:cNvPr id="314" name="Shape 314"/>
          <p:cNvCxnSpPr/>
          <p:nvPr/>
        </p:nvCxnSpPr>
        <p:spPr>
          <a:xfrm>
            <a:off x="6148199" y="1454470"/>
            <a:ext cx="0" cy="620561"/>
          </a:xfrm>
          <a:prstGeom prst="straightConnector1">
            <a:avLst/>
          </a:prstGeom>
          <a:noFill/>
          <a:ln w="28575" cap="flat" cmpd="sng">
            <a:solidFill>
              <a:srgbClr val="7F7F7F"/>
            </a:solidFill>
            <a:prstDash val="solid"/>
            <a:miter lim="800000"/>
            <a:headEnd type="triangle" w="lg" len="lg"/>
            <a:tailEnd type="triangle" w="lg" len="lg"/>
          </a:ln>
        </p:spPr>
      </p:cxnSp>
      <p:sp>
        <p:nvSpPr>
          <p:cNvPr id="315" name="Shape 315"/>
          <p:cNvSpPr txBox="1"/>
          <p:nvPr/>
        </p:nvSpPr>
        <p:spPr>
          <a:xfrm>
            <a:off x="5869850" y="1975509"/>
            <a:ext cx="2161175"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Lost profits.</a:t>
            </a:r>
          </a:p>
        </p:txBody>
      </p:sp>
      <p:sp>
        <p:nvSpPr>
          <p:cNvPr id="316" name="Shape 316"/>
          <p:cNvSpPr txBox="1"/>
          <p:nvPr/>
        </p:nvSpPr>
        <p:spPr>
          <a:xfrm>
            <a:off x="7477439" y="1395075"/>
            <a:ext cx="2161175"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alibri"/>
              <a:buNone/>
            </a:pPr>
            <a:r>
              <a:rPr lang="en-US" sz="1400" b="0" i="0" u="none" strike="noStrike" cap="none">
                <a:solidFill>
                  <a:schemeClr val="dk1"/>
                </a:solidFill>
                <a:latin typeface="Calibri"/>
                <a:ea typeface="Calibri"/>
                <a:cs typeface="Calibri"/>
                <a:sym typeface="Calibri"/>
              </a:rPr>
              <a:t>Wasted marketing.</a:t>
            </a:r>
          </a:p>
        </p:txBody>
      </p:sp>
      <p:sp>
        <p:nvSpPr>
          <p:cNvPr id="317" name="Shape 317"/>
          <p:cNvSpPr txBox="1"/>
          <p:nvPr/>
        </p:nvSpPr>
        <p:spPr>
          <a:xfrm>
            <a:off x="6417314" y="2384189"/>
            <a:ext cx="3405350" cy="52322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“For a one unit increase in age, </a:t>
            </a:r>
            <a:r>
              <a:rPr lang="en-US" sz="1400">
                <a:solidFill>
                  <a:srgbClr val="595959"/>
                </a:solidFill>
                <a:latin typeface="Calibri"/>
                <a:ea typeface="Calibri"/>
                <a:cs typeface="Calibri"/>
                <a:sym typeface="Calibri"/>
              </a:rPr>
              <a:t>the number of </a:t>
            </a:r>
            <a:r>
              <a:rPr lang="en-US" sz="1400" b="0" i="0" u="none" strike="noStrike" cap="none">
                <a:solidFill>
                  <a:srgbClr val="595959"/>
                </a:solidFill>
                <a:latin typeface="Calibri"/>
                <a:ea typeface="Calibri"/>
                <a:cs typeface="Calibri"/>
                <a:sym typeface="Calibri"/>
              </a:rPr>
              <a:t>purchases increases by 0.8 on average.”</a:t>
            </a:r>
          </a:p>
        </p:txBody>
      </p:sp>
      <p:cxnSp>
        <p:nvCxnSpPr>
          <p:cNvPr id="318" name="Shape 318"/>
          <p:cNvCxnSpPr/>
          <p:nvPr/>
        </p:nvCxnSpPr>
        <p:spPr>
          <a:xfrm flipH="1">
            <a:off x="8294177" y="1061648"/>
            <a:ext cx="1" cy="392687"/>
          </a:xfrm>
          <a:prstGeom prst="straightConnector1">
            <a:avLst/>
          </a:prstGeom>
          <a:noFill/>
          <a:ln w="28575" cap="flat" cmpd="sng">
            <a:solidFill>
              <a:srgbClr val="7F7F7F"/>
            </a:solidFill>
            <a:prstDash val="solid"/>
            <a:miter lim="800000"/>
            <a:headEnd type="triangle" w="lg" len="lg"/>
            <a:tailEnd type="triangle" w="lg" len="lg"/>
          </a:ln>
        </p:spPr>
      </p:cxnSp>
      <p:sp>
        <p:nvSpPr>
          <p:cNvPr id="319" name="Shape 319"/>
          <p:cNvSpPr txBox="1"/>
          <p:nvPr/>
        </p:nvSpPr>
        <p:spPr>
          <a:xfrm>
            <a:off x="3772133" y="753871"/>
            <a:ext cx="3405350" cy="307777"/>
          </a:xfrm>
          <a:prstGeom prst="rect">
            <a:avLst/>
          </a:prstGeom>
          <a:blipFill rotWithShape="1">
            <a:blip r:embed="rId3">
              <a:alphaModFix/>
            </a:blip>
            <a:stretch>
              <a:fillRect t="-85991" b="-107987"/>
            </a:stretch>
          </a:blipFill>
          <a:ln>
            <a:noFill/>
          </a:ln>
        </p:spPr>
        <p:txBody>
          <a:bodyPr wrap="square" lIns="91425" tIns="45700" rIns="91425" bIns="45700" anchor="t" anchorCtr="0">
            <a:noAutofit/>
          </a:bodyPr>
          <a:lstStyle/>
          <a:p>
            <a:pPr marL="0" marR="0" lvl="0" indent="0" algn="l" rtl="0">
              <a:spcBef>
                <a:spcPts val="0"/>
              </a:spcBef>
              <a:buNone/>
            </a:pPr>
            <a:r>
              <a:rPr lang="en-US" sz="1800">
                <a:latin typeface="Arial"/>
                <a:ea typeface="Arial"/>
                <a:cs typeface="Arial"/>
                <a:sym typeface="Arial"/>
              </a:rPr>
              <a:t> </a:t>
            </a:r>
          </a:p>
        </p:txBody>
      </p:sp>
      <p:cxnSp>
        <p:nvCxnSpPr>
          <p:cNvPr id="320" name="Shape 320"/>
          <p:cNvCxnSpPr/>
          <p:nvPr/>
        </p:nvCxnSpPr>
        <p:spPr>
          <a:xfrm>
            <a:off x="1656447" y="3429000"/>
            <a:ext cx="8284004" cy="0"/>
          </a:xfrm>
          <a:prstGeom prst="straightConnector1">
            <a:avLst/>
          </a:prstGeom>
          <a:noFill/>
          <a:ln w="28575" cap="flat" cmpd="sng">
            <a:solidFill>
              <a:schemeClr val="accent2"/>
            </a:solidFill>
            <a:prstDash val="solid"/>
            <a:miter lim="800000"/>
            <a:headEnd type="none" w="med" len="med"/>
            <a:tailEnd type="none" w="med" len="med"/>
          </a:ln>
        </p:spPr>
      </p:cxnSp>
      <p:sp>
        <p:nvSpPr>
          <p:cNvPr id="321" name="Shape 321"/>
          <p:cNvSpPr txBox="1"/>
          <p:nvPr/>
        </p:nvSpPr>
        <p:spPr>
          <a:xfrm>
            <a:off x="1638536" y="1198737"/>
            <a:ext cx="2684375" cy="369332"/>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800">
                <a:solidFill>
                  <a:srgbClr val="595959"/>
                </a:solidFill>
                <a:latin typeface="Arial"/>
                <a:ea typeface="Arial"/>
                <a:cs typeface="Arial"/>
                <a:sym typeface="Arial"/>
              </a:rPr>
              <a:t>Linear Models</a:t>
            </a:r>
          </a:p>
        </p:txBody>
      </p:sp>
      <p:sp>
        <p:nvSpPr>
          <p:cNvPr id="322" name="Shape 322"/>
          <p:cNvSpPr txBox="1"/>
          <p:nvPr/>
        </p:nvSpPr>
        <p:spPr>
          <a:xfrm>
            <a:off x="1565728" y="4579451"/>
            <a:ext cx="2734006" cy="369332"/>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800">
                <a:solidFill>
                  <a:srgbClr val="595959"/>
                </a:solidFill>
                <a:latin typeface="Arial"/>
                <a:ea typeface="Arial"/>
                <a:cs typeface="Arial"/>
                <a:sym typeface="Arial"/>
              </a:rPr>
              <a:t>Machine Learning</a:t>
            </a:r>
          </a:p>
        </p:txBody>
      </p:sp>
      <p:sp>
        <p:nvSpPr>
          <p:cNvPr id="323" name="Shape 323"/>
          <p:cNvSpPr txBox="1"/>
          <p:nvPr/>
        </p:nvSpPr>
        <p:spPr>
          <a:xfrm>
            <a:off x="1593464" y="1721572"/>
            <a:ext cx="2684375" cy="70788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2000" b="1" i="1">
                <a:solidFill>
                  <a:srgbClr val="595959"/>
                </a:solidFill>
                <a:latin typeface="Arial"/>
                <a:ea typeface="Arial"/>
                <a:cs typeface="Arial"/>
                <a:sym typeface="Arial"/>
              </a:rPr>
              <a:t>Exact</a:t>
            </a:r>
            <a:r>
              <a:rPr lang="en-US" sz="2000">
                <a:solidFill>
                  <a:srgbClr val="595959"/>
                </a:solidFill>
                <a:latin typeface="Arial"/>
                <a:ea typeface="Arial"/>
                <a:cs typeface="Arial"/>
                <a:sym typeface="Arial"/>
              </a:rPr>
              <a:t> explanations for </a:t>
            </a:r>
            <a:r>
              <a:rPr lang="en-US" sz="2000" b="1" i="1">
                <a:solidFill>
                  <a:srgbClr val="595959"/>
                </a:solidFill>
                <a:latin typeface="Arial"/>
                <a:ea typeface="Arial"/>
                <a:cs typeface="Arial"/>
                <a:sym typeface="Arial"/>
              </a:rPr>
              <a:t>approximate</a:t>
            </a:r>
            <a:r>
              <a:rPr lang="en-US" sz="2000">
                <a:solidFill>
                  <a:srgbClr val="595959"/>
                </a:solidFill>
                <a:latin typeface="Arial"/>
                <a:ea typeface="Arial"/>
                <a:cs typeface="Arial"/>
                <a:sym typeface="Arial"/>
              </a:rPr>
              <a:t> models.</a:t>
            </a:r>
          </a:p>
        </p:txBody>
      </p:sp>
      <p:sp>
        <p:nvSpPr>
          <p:cNvPr id="324" name="Shape 324"/>
          <p:cNvSpPr txBox="1"/>
          <p:nvPr/>
        </p:nvSpPr>
        <p:spPr>
          <a:xfrm>
            <a:off x="1399605" y="5079606"/>
            <a:ext cx="3195415" cy="70788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2000" b="1" i="1">
                <a:solidFill>
                  <a:srgbClr val="595959"/>
                </a:solidFill>
                <a:latin typeface="Arial"/>
                <a:ea typeface="Arial"/>
                <a:cs typeface="Arial"/>
                <a:sym typeface="Arial"/>
              </a:rPr>
              <a:t>Approximate</a:t>
            </a:r>
            <a:r>
              <a:rPr lang="en-US" sz="2000">
                <a:solidFill>
                  <a:srgbClr val="595959"/>
                </a:solidFill>
                <a:latin typeface="Arial"/>
                <a:ea typeface="Arial"/>
                <a:cs typeface="Arial"/>
                <a:sym typeface="Arial"/>
              </a:rPr>
              <a:t> explanations for </a:t>
            </a:r>
            <a:r>
              <a:rPr lang="en-US" sz="2000" b="1" i="1">
                <a:solidFill>
                  <a:srgbClr val="595959"/>
                </a:solidFill>
                <a:latin typeface="Arial"/>
                <a:ea typeface="Arial"/>
                <a:cs typeface="Arial"/>
                <a:sym typeface="Arial"/>
              </a:rPr>
              <a:t>exact</a:t>
            </a:r>
            <a:r>
              <a:rPr lang="en-US" sz="2000">
                <a:solidFill>
                  <a:srgbClr val="595959"/>
                </a:solidFill>
                <a:latin typeface="Arial"/>
                <a:ea typeface="Arial"/>
                <a:cs typeface="Arial"/>
                <a:sym typeface="Arial"/>
              </a:rPr>
              <a:t> models.</a:t>
            </a:r>
          </a:p>
        </p:txBody>
      </p:sp>
      <p:grpSp>
        <p:nvGrpSpPr>
          <p:cNvPr id="325" name="Shape 325"/>
          <p:cNvGrpSpPr/>
          <p:nvPr/>
        </p:nvGrpSpPr>
        <p:grpSpPr>
          <a:xfrm>
            <a:off x="4822956" y="3920061"/>
            <a:ext cx="4959244" cy="2117124"/>
            <a:chOff x="2972597" y="550661"/>
            <a:chExt cx="6159829" cy="2709266"/>
          </a:xfrm>
        </p:grpSpPr>
        <p:sp>
          <p:nvSpPr>
            <p:cNvPr id="326" name="Shape 326"/>
            <p:cNvSpPr/>
            <p:nvPr/>
          </p:nvSpPr>
          <p:spPr>
            <a:xfrm>
              <a:off x="4143736" y="1585734"/>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Shape 327"/>
            <p:cNvSpPr/>
            <p:nvPr/>
          </p:nvSpPr>
          <p:spPr>
            <a:xfrm>
              <a:off x="3780892" y="226187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Shape 328"/>
            <p:cNvSpPr/>
            <p:nvPr/>
          </p:nvSpPr>
          <p:spPr>
            <a:xfrm>
              <a:off x="3146216" y="2908794"/>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Shape 329"/>
            <p:cNvSpPr/>
            <p:nvPr/>
          </p:nvSpPr>
          <p:spPr>
            <a:xfrm>
              <a:off x="4919066" y="139443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Shape 330"/>
            <p:cNvSpPr/>
            <p:nvPr/>
          </p:nvSpPr>
          <p:spPr>
            <a:xfrm>
              <a:off x="3520460" y="256348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Shape 331"/>
            <p:cNvSpPr/>
            <p:nvPr/>
          </p:nvSpPr>
          <p:spPr>
            <a:xfrm>
              <a:off x="4008526" y="181549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Shape 332"/>
            <p:cNvSpPr/>
            <p:nvPr/>
          </p:nvSpPr>
          <p:spPr>
            <a:xfrm>
              <a:off x="4322972" y="1417586"/>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Shape 333"/>
            <p:cNvSpPr/>
            <p:nvPr/>
          </p:nvSpPr>
          <p:spPr>
            <a:xfrm>
              <a:off x="4456080" y="117034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Shape 334"/>
            <p:cNvSpPr/>
            <p:nvPr/>
          </p:nvSpPr>
          <p:spPr>
            <a:xfrm>
              <a:off x="5193003" y="1317275"/>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Shape 335"/>
            <p:cNvSpPr/>
            <p:nvPr/>
          </p:nvSpPr>
          <p:spPr>
            <a:xfrm>
              <a:off x="5343474" y="97121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Shape 336"/>
            <p:cNvSpPr/>
            <p:nvPr/>
          </p:nvSpPr>
          <p:spPr>
            <a:xfrm>
              <a:off x="5611621" y="811095"/>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Shape 337"/>
            <p:cNvSpPr/>
            <p:nvPr/>
          </p:nvSpPr>
          <p:spPr>
            <a:xfrm>
              <a:off x="5856620" y="62782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Shape 338"/>
            <p:cNvSpPr/>
            <p:nvPr/>
          </p:nvSpPr>
          <p:spPr>
            <a:xfrm>
              <a:off x="6194214" y="7455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Shape 339"/>
            <p:cNvSpPr/>
            <p:nvPr/>
          </p:nvSpPr>
          <p:spPr>
            <a:xfrm>
              <a:off x="6369764" y="550661"/>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Shape 340"/>
            <p:cNvSpPr/>
            <p:nvPr/>
          </p:nvSpPr>
          <p:spPr>
            <a:xfrm>
              <a:off x="6742084" y="703061"/>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Shape 341"/>
            <p:cNvSpPr/>
            <p:nvPr/>
          </p:nvSpPr>
          <p:spPr>
            <a:xfrm>
              <a:off x="6929209" y="63554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Shape 342"/>
            <p:cNvSpPr/>
            <p:nvPr/>
          </p:nvSpPr>
          <p:spPr>
            <a:xfrm>
              <a:off x="7243655" y="706919"/>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Shape 343"/>
            <p:cNvSpPr/>
            <p:nvPr/>
          </p:nvSpPr>
          <p:spPr>
            <a:xfrm>
              <a:off x="7453930" y="720422"/>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Shape 344"/>
            <p:cNvSpPr/>
            <p:nvPr/>
          </p:nvSpPr>
          <p:spPr>
            <a:xfrm>
              <a:off x="7710500" y="618178"/>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Shape 345"/>
            <p:cNvSpPr/>
            <p:nvPr/>
          </p:nvSpPr>
          <p:spPr>
            <a:xfrm>
              <a:off x="7932350" y="8053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Shape 346"/>
            <p:cNvSpPr/>
            <p:nvPr/>
          </p:nvSpPr>
          <p:spPr>
            <a:xfrm>
              <a:off x="8154200" y="9577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Shape 347"/>
            <p:cNvSpPr/>
            <p:nvPr/>
          </p:nvSpPr>
          <p:spPr>
            <a:xfrm>
              <a:off x="8306600" y="1110103"/>
              <a:ext cx="150471" cy="150471"/>
            </a:xfrm>
            <a:prstGeom prst="ellipse">
              <a:avLst/>
            </a:prstGeom>
            <a:solidFill>
              <a:schemeClr val="dk1"/>
            </a:solidFill>
            <a:ln w="952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348" name="Shape 348"/>
            <p:cNvCxnSpPr/>
            <p:nvPr/>
          </p:nvCxnSpPr>
          <p:spPr>
            <a:xfrm>
              <a:off x="2972680" y="550661"/>
              <a:ext cx="0" cy="2701825"/>
            </a:xfrm>
            <a:prstGeom prst="straightConnector1">
              <a:avLst/>
            </a:prstGeom>
            <a:noFill/>
            <a:ln w="9525" cap="flat" cmpd="sng">
              <a:solidFill>
                <a:schemeClr val="dk1"/>
              </a:solidFill>
              <a:prstDash val="solid"/>
              <a:miter lim="800000"/>
              <a:headEnd type="none" w="med" len="med"/>
              <a:tailEnd type="none" w="med" len="med"/>
            </a:ln>
          </p:spPr>
        </p:cxnSp>
        <p:cxnSp>
          <p:nvCxnSpPr>
            <p:cNvPr id="349" name="Shape 349"/>
            <p:cNvCxnSpPr/>
            <p:nvPr/>
          </p:nvCxnSpPr>
          <p:spPr>
            <a:xfrm flipH="1">
              <a:off x="2972597" y="3255953"/>
              <a:ext cx="6159829" cy="3974"/>
            </a:xfrm>
            <a:prstGeom prst="straightConnector1">
              <a:avLst/>
            </a:prstGeom>
            <a:noFill/>
            <a:ln w="9525" cap="flat" cmpd="sng">
              <a:solidFill>
                <a:schemeClr val="dk1"/>
              </a:solidFill>
              <a:prstDash val="solid"/>
              <a:miter lim="800000"/>
              <a:headEnd type="none" w="med" len="med"/>
              <a:tailEnd type="none" w="med" len="med"/>
            </a:ln>
          </p:spPr>
        </p:cxnSp>
      </p:grpSp>
      <p:sp>
        <p:nvSpPr>
          <p:cNvPr id="350" name="Shape 350"/>
          <p:cNvSpPr txBox="1"/>
          <p:nvPr/>
        </p:nvSpPr>
        <p:spPr>
          <a:xfrm>
            <a:off x="4819004" y="6037784"/>
            <a:ext cx="4959244" cy="240509"/>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Age</a:t>
            </a:r>
          </a:p>
        </p:txBody>
      </p:sp>
      <p:sp>
        <p:nvSpPr>
          <p:cNvPr id="351" name="Shape 351"/>
          <p:cNvSpPr/>
          <p:nvPr/>
        </p:nvSpPr>
        <p:spPr>
          <a:xfrm>
            <a:off x="5030814" y="3950958"/>
            <a:ext cx="4677994" cy="1935967"/>
          </a:xfrm>
          <a:custGeom>
            <a:avLst/>
            <a:gdLst/>
            <a:ahLst/>
            <a:cxnLst/>
            <a:rect l="0" t="0" r="0" b="0"/>
            <a:pathLst>
              <a:path w="120000" h="120000" extrusionOk="0">
                <a:moveTo>
                  <a:pt x="0" y="120000"/>
                </a:moveTo>
                <a:cubicBezTo>
                  <a:pt x="7151" y="102947"/>
                  <a:pt x="14302" y="85894"/>
                  <a:pt x="17928" y="76269"/>
                </a:cubicBezTo>
                <a:cubicBezTo>
                  <a:pt x="21553" y="66645"/>
                  <a:pt x="20796" y="66645"/>
                  <a:pt x="21752" y="62253"/>
                </a:cubicBezTo>
                <a:cubicBezTo>
                  <a:pt x="22709" y="57861"/>
                  <a:pt x="23027" y="53376"/>
                  <a:pt x="23665" y="49919"/>
                </a:cubicBezTo>
                <a:cubicBezTo>
                  <a:pt x="24302" y="46462"/>
                  <a:pt x="24701" y="43098"/>
                  <a:pt x="25577" y="41509"/>
                </a:cubicBezTo>
                <a:cubicBezTo>
                  <a:pt x="26454" y="39921"/>
                  <a:pt x="27768" y="40295"/>
                  <a:pt x="28924" y="40388"/>
                </a:cubicBezTo>
                <a:cubicBezTo>
                  <a:pt x="30079" y="40482"/>
                  <a:pt x="30956" y="41509"/>
                  <a:pt x="32509" y="42070"/>
                </a:cubicBezTo>
                <a:cubicBezTo>
                  <a:pt x="34063" y="42631"/>
                  <a:pt x="36374" y="44406"/>
                  <a:pt x="38247" y="43752"/>
                </a:cubicBezTo>
                <a:cubicBezTo>
                  <a:pt x="40119" y="43098"/>
                  <a:pt x="41474" y="42724"/>
                  <a:pt x="43745" y="38145"/>
                </a:cubicBezTo>
                <a:cubicBezTo>
                  <a:pt x="46015" y="33567"/>
                  <a:pt x="49482" y="21513"/>
                  <a:pt x="51872" y="16280"/>
                </a:cubicBezTo>
                <a:cubicBezTo>
                  <a:pt x="54262" y="11048"/>
                  <a:pt x="51952" y="8805"/>
                  <a:pt x="58087" y="6749"/>
                </a:cubicBezTo>
                <a:cubicBezTo>
                  <a:pt x="64223" y="4694"/>
                  <a:pt x="78366" y="-5490"/>
                  <a:pt x="88685" y="3946"/>
                </a:cubicBezTo>
                <a:cubicBezTo>
                  <a:pt x="99004" y="13384"/>
                  <a:pt x="113147" y="57020"/>
                  <a:pt x="119999" y="63374"/>
                </a:cubicBezTo>
              </a:path>
            </a:pathLst>
          </a:custGeom>
          <a:noFill/>
          <a:ln w="28575" cap="flat" cmpd="sng">
            <a:solidFill>
              <a:schemeClr val="dk1"/>
            </a:solidFill>
            <a:prstDash val="solid"/>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52" name="Shape 352"/>
          <p:cNvCxnSpPr/>
          <p:nvPr/>
        </p:nvCxnSpPr>
        <p:spPr>
          <a:xfrm flipH="1">
            <a:off x="5777690" y="4256442"/>
            <a:ext cx="239610" cy="1129278"/>
          </a:xfrm>
          <a:prstGeom prst="straightConnector1">
            <a:avLst/>
          </a:prstGeom>
          <a:noFill/>
          <a:ln w="28575" cap="flat" cmpd="sng">
            <a:solidFill>
              <a:srgbClr val="666666"/>
            </a:solidFill>
            <a:prstDash val="dash"/>
            <a:miter lim="800000"/>
            <a:headEnd type="none" w="med" len="med"/>
            <a:tailEnd type="none" w="med" len="med"/>
          </a:ln>
        </p:spPr>
      </p:cxnSp>
      <p:cxnSp>
        <p:nvCxnSpPr>
          <p:cNvPr id="353" name="Shape 353"/>
          <p:cNvCxnSpPr/>
          <p:nvPr/>
        </p:nvCxnSpPr>
        <p:spPr>
          <a:xfrm>
            <a:off x="8450910" y="3857675"/>
            <a:ext cx="658524" cy="863868"/>
          </a:xfrm>
          <a:prstGeom prst="straightConnector1">
            <a:avLst/>
          </a:prstGeom>
          <a:noFill/>
          <a:ln w="28575" cap="flat" cmpd="sng">
            <a:solidFill>
              <a:srgbClr val="666666"/>
            </a:solidFill>
            <a:prstDash val="dash"/>
            <a:miter lim="800000"/>
            <a:headEnd type="none" w="med" len="med"/>
            <a:tailEnd type="none" w="med" len="med"/>
          </a:ln>
        </p:spPr>
      </p:cxnSp>
      <p:sp>
        <p:nvSpPr>
          <p:cNvPr id="354" name="Shape 354"/>
          <p:cNvSpPr txBox="1"/>
          <p:nvPr/>
        </p:nvSpPr>
        <p:spPr>
          <a:xfrm>
            <a:off x="7182751" y="4243890"/>
            <a:ext cx="1605803" cy="600164"/>
          </a:xfrm>
          <a:prstGeom prst="rect">
            <a:avLst/>
          </a:prstGeom>
          <a:noFill/>
          <a:ln>
            <a:noFill/>
          </a:ln>
        </p:spPr>
        <p:txBody>
          <a:bodyPr wrap="square" lIns="91425" tIns="45700" rIns="91425" bIns="45700" anchor="t" anchorCtr="0">
            <a:noAutofit/>
          </a:bodyPr>
          <a:lstStyle/>
          <a:p>
            <a:pPr marL="0" marR="0" lvl="0" indent="-69850" algn="ctr" rtl="0">
              <a:lnSpc>
                <a:spcPct val="100000"/>
              </a:lnSpc>
              <a:spcBef>
                <a:spcPts val="0"/>
              </a:spcBef>
              <a:spcAft>
                <a:spcPts val="0"/>
              </a:spcAft>
              <a:buClr>
                <a:srgbClr val="595959"/>
              </a:buClr>
              <a:buSzPts val="1100"/>
              <a:buFont typeface="Calibri"/>
              <a:buNone/>
            </a:pPr>
            <a:r>
              <a:rPr lang="en-US" sz="1100" b="0" i="0" u="none" strike="noStrike" cap="none">
                <a:solidFill>
                  <a:srgbClr val="595959"/>
                </a:solidFill>
                <a:latin typeface="Calibri"/>
                <a:ea typeface="Calibri"/>
                <a:cs typeface="Calibri"/>
                <a:sym typeface="Calibri"/>
              </a:rPr>
              <a:t>“Slope begins to decrease here. Act to optimize savings.”</a:t>
            </a:r>
          </a:p>
        </p:txBody>
      </p:sp>
      <p:sp>
        <p:nvSpPr>
          <p:cNvPr id="355" name="Shape 355"/>
          <p:cNvSpPr txBox="1"/>
          <p:nvPr/>
        </p:nvSpPr>
        <p:spPr>
          <a:xfrm>
            <a:off x="5882853" y="4752305"/>
            <a:ext cx="1605803" cy="600164"/>
          </a:xfrm>
          <a:prstGeom prst="rect">
            <a:avLst/>
          </a:prstGeom>
          <a:noFill/>
          <a:ln>
            <a:noFill/>
          </a:ln>
        </p:spPr>
        <p:txBody>
          <a:bodyPr wrap="square" lIns="91425" tIns="45700" rIns="91425" bIns="45700" anchor="t" anchorCtr="0">
            <a:noAutofit/>
          </a:bodyPr>
          <a:lstStyle/>
          <a:p>
            <a:pPr marL="0" marR="0" lvl="0" indent="-69850" algn="ctr" rtl="0">
              <a:lnSpc>
                <a:spcPct val="100000"/>
              </a:lnSpc>
              <a:spcBef>
                <a:spcPts val="0"/>
              </a:spcBef>
              <a:spcAft>
                <a:spcPts val="0"/>
              </a:spcAft>
              <a:buClr>
                <a:srgbClr val="595959"/>
              </a:buClr>
              <a:buSzPts val="1100"/>
              <a:buFont typeface="Calibri"/>
              <a:buNone/>
            </a:pPr>
            <a:r>
              <a:rPr lang="en-US" sz="1100" b="0" i="0" u="none" strike="noStrike" cap="none">
                <a:solidFill>
                  <a:srgbClr val="595959"/>
                </a:solidFill>
                <a:latin typeface="Calibri"/>
                <a:ea typeface="Calibri"/>
                <a:cs typeface="Calibri"/>
                <a:sym typeface="Calibri"/>
              </a:rPr>
              <a:t>“Slope begins to increase here sharply. Act to optimize profits.”</a:t>
            </a:r>
          </a:p>
        </p:txBody>
      </p:sp>
      <p:sp>
        <p:nvSpPr>
          <p:cNvPr id="356" name="Shape 356"/>
          <p:cNvSpPr txBox="1"/>
          <p:nvPr/>
        </p:nvSpPr>
        <p:spPr>
          <a:xfrm rot="-5400000">
            <a:off x="3578882" y="4793839"/>
            <a:ext cx="2180110"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595959"/>
              </a:buClr>
              <a:buSzPts val="1400"/>
              <a:buFont typeface="Calibri"/>
              <a:buNone/>
            </a:pPr>
            <a:r>
              <a:rPr lang="en-US" sz="1400" b="0" i="0" u="none" strike="noStrike" cap="none">
                <a:solidFill>
                  <a:srgbClr val="595959"/>
                </a:solidFill>
                <a:latin typeface="Calibri"/>
                <a:ea typeface="Calibri"/>
                <a:cs typeface="Calibri"/>
                <a:sym typeface="Calibri"/>
              </a:rPr>
              <a:t>Number of Purchase</a:t>
            </a:r>
          </a:p>
        </p:txBody>
      </p:sp>
      <p:sp>
        <p:nvSpPr>
          <p:cNvPr id="357" name="Shape 357"/>
          <p:cNvSpPr txBox="1"/>
          <p:nvPr/>
        </p:nvSpPr>
        <p:spPr>
          <a:xfrm>
            <a:off x="3761326" y="3857363"/>
            <a:ext cx="3405350" cy="307777"/>
          </a:xfrm>
          <a:prstGeom prst="rect">
            <a:avLst/>
          </a:prstGeom>
          <a:blipFill rotWithShape="1">
            <a:blip r:embed="rId4">
              <a:alphaModFix/>
            </a:blip>
            <a:stretch>
              <a:fillRect t="-85991" b="-107987"/>
            </a:stretch>
          </a:blipFill>
          <a:ln>
            <a:noFill/>
          </a:ln>
        </p:spPr>
        <p:txBody>
          <a:bodyPr wrap="square" lIns="91425" tIns="45700" rIns="91425" bIns="45700" anchor="t" anchorCtr="0">
            <a:noAutofit/>
          </a:bodyPr>
          <a:lstStyle/>
          <a:p>
            <a:pPr marL="0" marR="0" lvl="0" indent="0" algn="l" rtl="0">
              <a:spcBef>
                <a:spcPts val="0"/>
              </a:spcBef>
              <a:buNone/>
            </a:pPr>
            <a:r>
              <a:rPr lang="en-US" sz="1800">
                <a:latin typeface="Arial"/>
                <a:ea typeface="Arial"/>
                <a:cs typeface="Arial"/>
                <a:sym typeface="Aria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364" name="Shape 364"/>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65" name="Shape 365"/>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a:solidFill>
                  <a:schemeClr val="dk1"/>
                </a:solidFill>
                <a:latin typeface="Arial"/>
                <a:ea typeface="Arial"/>
                <a:cs typeface="Arial"/>
                <a:sym typeface="Arial"/>
              </a:rPr>
              <a:t>A Few of Our Favorite Things</a:t>
            </a:r>
          </a:p>
        </p:txBody>
      </p:sp>
      <p:sp>
        <p:nvSpPr>
          <p:cNvPr id="366" name="Shape 366"/>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73" name="Shape 373"/>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74" name="Shape 37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t" anchorCtr="0">
            <a:noAutofit/>
          </a:bodyPr>
          <a:lstStyle/>
          <a:p>
            <a:pPr marL="0" marR="0" lvl="0" indent="-279400" algn="l" rtl="0">
              <a:lnSpc>
                <a:spcPct val="90000"/>
              </a:lnSpc>
              <a:spcBef>
                <a:spcPts val="0"/>
              </a:spcBef>
              <a:buClr>
                <a:schemeClr val="accent2"/>
              </a:buClr>
              <a:buSzPts val="4400"/>
              <a:buFont typeface="Arial"/>
              <a:buNone/>
            </a:pPr>
            <a:r>
              <a:rPr lang="en-US" sz="4400">
                <a:solidFill>
                  <a:schemeClr val="accent2"/>
                </a:solidFill>
                <a:latin typeface="Arial"/>
                <a:ea typeface="Arial"/>
                <a:cs typeface="Arial"/>
                <a:sym typeface="Arial"/>
              </a:rPr>
              <a:t>Partial dependence plots</a:t>
            </a:r>
          </a:p>
        </p:txBody>
      </p:sp>
      <p:sp>
        <p:nvSpPr>
          <p:cNvPr id="375" name="Shape 375"/>
          <p:cNvSpPr/>
          <p:nvPr/>
        </p:nvSpPr>
        <p:spPr>
          <a:xfrm>
            <a:off x="0" y="6428170"/>
            <a:ext cx="12192000" cy="25391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050">
                <a:solidFill>
                  <a:schemeClr val="dk1"/>
                </a:solidFill>
                <a:latin typeface="Arial"/>
                <a:ea typeface="Arial"/>
                <a:cs typeface="Arial"/>
                <a:sym typeface="Arial"/>
              </a:rPr>
              <a:t>Source: </a:t>
            </a:r>
            <a:r>
              <a:rPr lang="en-US" sz="1050" u="sng">
                <a:solidFill>
                  <a:schemeClr val="hlink"/>
                </a:solidFill>
                <a:latin typeface="Arial"/>
                <a:ea typeface="Arial"/>
                <a:cs typeface="Arial"/>
                <a:sym typeface="Arial"/>
                <a:hlinkClick r:id="rId3"/>
              </a:rPr>
              <a:t>http://statweb.stanford.edu/~tibs/ElemStatLearn/printings/ESLII_print10.pdf</a:t>
            </a:r>
          </a:p>
        </p:txBody>
      </p:sp>
      <p:grpSp>
        <p:nvGrpSpPr>
          <p:cNvPr id="376" name="Shape 376"/>
          <p:cNvGrpSpPr/>
          <p:nvPr/>
        </p:nvGrpSpPr>
        <p:grpSpPr>
          <a:xfrm>
            <a:off x="2367760" y="2034329"/>
            <a:ext cx="7456480" cy="2938273"/>
            <a:chOff x="2959771" y="1996498"/>
            <a:chExt cx="7456480" cy="2938273"/>
          </a:xfrm>
        </p:grpSpPr>
        <p:pic>
          <p:nvPicPr>
            <p:cNvPr id="377" name="Shape 377"/>
            <p:cNvPicPr preferRelativeResize="0"/>
            <p:nvPr/>
          </p:nvPicPr>
          <p:blipFill rotWithShape="1">
            <a:blip r:embed="rId4">
              <a:alphaModFix/>
            </a:blip>
            <a:srcRect/>
            <a:stretch/>
          </p:blipFill>
          <p:spPr>
            <a:xfrm>
              <a:off x="5700323" y="1996498"/>
              <a:ext cx="4715928" cy="2938273"/>
            </a:xfrm>
            <a:prstGeom prst="rect">
              <a:avLst/>
            </a:prstGeom>
            <a:noFill/>
            <a:ln>
              <a:noFill/>
            </a:ln>
          </p:spPr>
        </p:pic>
        <p:pic>
          <p:nvPicPr>
            <p:cNvPr id="378" name="Shape 378"/>
            <p:cNvPicPr preferRelativeResize="0"/>
            <p:nvPr/>
          </p:nvPicPr>
          <p:blipFill rotWithShape="1">
            <a:blip r:embed="rId5">
              <a:alphaModFix/>
            </a:blip>
            <a:srcRect/>
            <a:stretch/>
          </p:blipFill>
          <p:spPr>
            <a:xfrm>
              <a:off x="2959771" y="2248153"/>
              <a:ext cx="2592844" cy="2137185"/>
            </a:xfrm>
            <a:prstGeom prst="rect">
              <a:avLst/>
            </a:prstGeom>
            <a:noFill/>
            <a:ln>
              <a:noFill/>
            </a:ln>
          </p:spPr>
        </p:pic>
      </p:grpSp>
      <p:sp>
        <p:nvSpPr>
          <p:cNvPr id="379" name="Shape 379"/>
          <p:cNvSpPr/>
          <p:nvPr/>
        </p:nvSpPr>
        <p:spPr>
          <a:xfrm>
            <a:off x="0" y="5268234"/>
            <a:ext cx="12192000" cy="396241"/>
          </a:xfrm>
          <a:prstGeom prst="rect">
            <a:avLst/>
          </a:prstGeom>
          <a:noFill/>
          <a:ln>
            <a:noFill/>
          </a:ln>
        </p:spPr>
        <p:txBody>
          <a:bodyPr wrap="square" lIns="45700" tIns="45700" rIns="45700" bIns="45700" anchor="t" anchorCtr="0">
            <a:noAutofit/>
          </a:bodyPr>
          <a:lstStyle/>
          <a:p>
            <a:pPr marL="0" marR="0" lvl="0" indent="0" algn="ctr" rtl="0">
              <a:spcBef>
                <a:spcPts val="0"/>
              </a:spcBef>
              <a:buNone/>
            </a:pPr>
            <a:r>
              <a:rPr lang="en-US" sz="2000" b="1">
                <a:solidFill>
                  <a:schemeClr val="dk1"/>
                </a:solidFill>
                <a:latin typeface="Helvetica Neue"/>
                <a:ea typeface="Helvetica Neue"/>
                <a:cs typeface="Helvetica Neue"/>
                <a:sym typeface="Helvetica Neue"/>
              </a:rPr>
              <a:t>HomeValue  ~  MedInc  +  AveOccup  +  HouseAge  +  AveRooms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Shape 385"/>
          <p:cNvPicPr preferRelativeResize="0"/>
          <p:nvPr/>
        </p:nvPicPr>
        <p:blipFill rotWithShape="1">
          <a:blip r:embed="rId3">
            <a:alphaModFix/>
          </a:blip>
          <a:srcRect/>
          <a:stretch/>
        </p:blipFill>
        <p:spPr>
          <a:xfrm>
            <a:off x="1066800" y="1359691"/>
            <a:ext cx="10058400" cy="4863653"/>
          </a:xfrm>
          <a:prstGeom prst="rect">
            <a:avLst/>
          </a:prstGeom>
          <a:noFill/>
          <a:ln>
            <a:noFill/>
          </a:ln>
        </p:spPr>
      </p:pic>
      <p:sp>
        <p:nvSpPr>
          <p:cNvPr id="386" name="Shape 386"/>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87" name="Shape 387"/>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88" name="Shape 388"/>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t" anchorCtr="0">
            <a:noAutofit/>
          </a:bodyPr>
          <a:lstStyle/>
          <a:p>
            <a:pPr marL="0" marR="0" lvl="0" indent="-254000" algn="l" rtl="0">
              <a:lnSpc>
                <a:spcPct val="90000"/>
              </a:lnSpc>
              <a:spcBef>
                <a:spcPts val="0"/>
              </a:spcBef>
              <a:buClr>
                <a:schemeClr val="accent2"/>
              </a:buClr>
              <a:buSzPts val="4000"/>
              <a:buFont typeface="Arial"/>
              <a:buNone/>
            </a:pPr>
            <a:r>
              <a:rPr lang="en-US" sz="4000">
                <a:solidFill>
                  <a:schemeClr val="accent2"/>
                </a:solidFill>
                <a:latin typeface="Arial"/>
                <a:ea typeface="Arial"/>
                <a:cs typeface="Arial"/>
                <a:sym typeface="Arial"/>
              </a:rPr>
              <a:t>Surrogate models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95" name="Shape 395"/>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96" name="Shape 39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t" anchorCtr="0">
            <a:noAutofit/>
          </a:bodyPr>
          <a:lstStyle/>
          <a:p>
            <a:pPr marL="0" marR="0" lvl="0" indent="-254000" algn="l" rtl="0">
              <a:lnSpc>
                <a:spcPct val="90000"/>
              </a:lnSpc>
              <a:spcBef>
                <a:spcPts val="0"/>
              </a:spcBef>
              <a:buClr>
                <a:schemeClr val="accent2"/>
              </a:buClr>
              <a:buSzPts val="4000"/>
              <a:buFont typeface="Arial"/>
              <a:buNone/>
            </a:pPr>
            <a:r>
              <a:rPr lang="en-US" sz="4000" dirty="0">
                <a:solidFill>
                  <a:schemeClr val="accent2"/>
                </a:solidFill>
                <a:latin typeface="Arial"/>
                <a:ea typeface="Arial"/>
                <a:cs typeface="Arial"/>
                <a:sym typeface="Arial"/>
              </a:rPr>
              <a:t>Local interpretable model-agnostic </a:t>
            </a:r>
            <a:r>
              <a:rPr lang="en-US" sz="4000" dirty="0" smtClean="0">
                <a:solidFill>
                  <a:schemeClr val="accent2"/>
                </a:solidFill>
                <a:latin typeface="Arial"/>
                <a:ea typeface="Arial"/>
                <a:cs typeface="Arial"/>
                <a:sym typeface="Arial"/>
              </a:rPr>
              <a:t>explanations (LIME)</a:t>
            </a:r>
            <a:endParaRPr lang="en-US" sz="4000" dirty="0">
              <a:solidFill>
                <a:schemeClr val="accent2"/>
              </a:solidFill>
              <a:latin typeface="Arial"/>
              <a:ea typeface="Arial"/>
              <a:cs typeface="Arial"/>
              <a:sym typeface="Arial"/>
            </a:endParaRPr>
          </a:p>
        </p:txBody>
      </p:sp>
      <p:sp>
        <p:nvSpPr>
          <p:cNvPr id="397" name="Shape 397"/>
          <p:cNvSpPr/>
          <p:nvPr/>
        </p:nvSpPr>
        <p:spPr>
          <a:xfrm>
            <a:off x="-72725" y="5659245"/>
            <a:ext cx="12192000" cy="2538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050">
                <a:solidFill>
                  <a:schemeClr val="dk1"/>
                </a:solidFill>
                <a:latin typeface="Arial"/>
                <a:ea typeface="Arial"/>
                <a:cs typeface="Arial"/>
                <a:sym typeface="Arial"/>
              </a:rPr>
              <a:t>Source: </a:t>
            </a:r>
            <a:r>
              <a:rPr lang="en-US" sz="1050" u="sng">
                <a:solidFill>
                  <a:schemeClr val="hlink"/>
                </a:solidFill>
                <a:latin typeface="Arial"/>
                <a:ea typeface="Arial"/>
                <a:cs typeface="Arial"/>
                <a:sym typeface="Arial"/>
                <a:hlinkClick r:id="rId3"/>
              </a:rPr>
              <a:t>https://github.com/marcotcr/lime</a:t>
            </a:r>
          </a:p>
          <a:p>
            <a:pPr marL="0" marR="0" lvl="0" indent="0" algn="ctr" rtl="0">
              <a:spcBef>
                <a:spcPts val="0"/>
              </a:spcBef>
              <a:buNone/>
            </a:pPr>
            <a:endParaRPr sz="1050">
              <a:solidFill>
                <a:schemeClr val="dk1"/>
              </a:solidFill>
            </a:endParaRPr>
          </a:p>
        </p:txBody>
      </p:sp>
      <p:pic>
        <p:nvPicPr>
          <p:cNvPr id="398" name="Shape 398"/>
          <p:cNvPicPr preferRelativeResize="0"/>
          <p:nvPr/>
        </p:nvPicPr>
        <p:blipFill>
          <a:blip r:embed="rId4">
            <a:alphaModFix/>
          </a:blip>
          <a:stretch>
            <a:fillRect/>
          </a:stretch>
        </p:blipFill>
        <p:spPr>
          <a:xfrm>
            <a:off x="3462325" y="2159313"/>
            <a:ext cx="5267325" cy="3276600"/>
          </a:xfrm>
          <a:prstGeom prst="rect">
            <a:avLst/>
          </a:prstGeom>
          <a:noFill/>
          <a:ln>
            <a:noFill/>
          </a:ln>
        </p:spPr>
      </p:pic>
      <p:cxnSp>
        <p:nvCxnSpPr>
          <p:cNvPr id="399" name="Shape 399"/>
          <p:cNvCxnSpPr/>
          <p:nvPr/>
        </p:nvCxnSpPr>
        <p:spPr>
          <a:xfrm rot="10800000" flipH="1">
            <a:off x="2548875" y="2943075"/>
            <a:ext cx="1267500" cy="309900"/>
          </a:xfrm>
          <a:prstGeom prst="straightConnector1">
            <a:avLst/>
          </a:prstGeom>
          <a:noFill/>
          <a:ln w="9525" cap="flat" cmpd="sng">
            <a:solidFill>
              <a:schemeClr val="dk2"/>
            </a:solidFill>
            <a:prstDash val="solid"/>
            <a:round/>
            <a:headEnd type="none" w="lg" len="lg"/>
            <a:tailEnd type="triangle" w="lg" len="lg"/>
          </a:ln>
        </p:spPr>
      </p:cxnSp>
      <p:cxnSp>
        <p:nvCxnSpPr>
          <p:cNvPr id="400" name="Shape 400"/>
          <p:cNvCxnSpPr/>
          <p:nvPr/>
        </p:nvCxnSpPr>
        <p:spPr>
          <a:xfrm>
            <a:off x="2547950" y="3257550"/>
            <a:ext cx="2113200" cy="178500"/>
          </a:xfrm>
          <a:prstGeom prst="straightConnector1">
            <a:avLst/>
          </a:prstGeom>
          <a:noFill/>
          <a:ln w="9525" cap="flat" cmpd="sng">
            <a:solidFill>
              <a:schemeClr val="dk2"/>
            </a:solidFill>
            <a:prstDash val="solid"/>
            <a:round/>
            <a:headEnd type="none" w="lg" len="lg"/>
            <a:tailEnd type="triangle" w="lg" len="lg"/>
          </a:ln>
        </p:spPr>
      </p:cxnSp>
      <p:cxnSp>
        <p:nvCxnSpPr>
          <p:cNvPr id="401" name="Shape 401"/>
          <p:cNvCxnSpPr/>
          <p:nvPr/>
        </p:nvCxnSpPr>
        <p:spPr>
          <a:xfrm>
            <a:off x="2557475" y="3257550"/>
            <a:ext cx="4385100" cy="854400"/>
          </a:xfrm>
          <a:prstGeom prst="straightConnector1">
            <a:avLst/>
          </a:prstGeom>
          <a:noFill/>
          <a:ln w="9525" cap="flat" cmpd="sng">
            <a:solidFill>
              <a:schemeClr val="dk2"/>
            </a:solidFill>
            <a:prstDash val="solid"/>
            <a:round/>
            <a:headEnd type="none" w="lg" len="lg"/>
            <a:tailEnd type="triangle" w="lg" len="lg"/>
          </a:ln>
        </p:spPr>
      </p:cxnSp>
      <p:sp>
        <p:nvSpPr>
          <p:cNvPr id="402" name="Shape 402"/>
          <p:cNvSpPr txBox="1"/>
          <p:nvPr/>
        </p:nvSpPr>
        <p:spPr>
          <a:xfrm>
            <a:off x="1180900" y="2788925"/>
            <a:ext cx="1830600" cy="957600"/>
          </a:xfrm>
          <a:prstGeom prst="rect">
            <a:avLst/>
          </a:prstGeom>
          <a:noFill/>
          <a:ln>
            <a:noFill/>
          </a:ln>
        </p:spPr>
        <p:txBody>
          <a:bodyPr wrap="square" lIns="91425" tIns="91425" rIns="91425" bIns="91425" anchor="t" anchorCtr="0">
            <a:noAutofit/>
          </a:bodyPr>
          <a:lstStyle/>
          <a:p>
            <a:pPr lvl="0">
              <a:spcBef>
                <a:spcPts val="0"/>
              </a:spcBef>
              <a:buNone/>
            </a:pPr>
            <a:r>
              <a:rPr lang="en-US" sz="1600" dirty="0"/>
              <a:t>Weighted explanatory samples.</a:t>
            </a:r>
          </a:p>
        </p:txBody>
      </p:sp>
      <p:sp>
        <p:nvSpPr>
          <p:cNvPr id="403" name="Shape 403"/>
          <p:cNvSpPr txBox="1"/>
          <p:nvPr/>
        </p:nvSpPr>
        <p:spPr>
          <a:xfrm>
            <a:off x="5447300" y="2217650"/>
            <a:ext cx="3282350" cy="957600"/>
          </a:xfrm>
          <a:prstGeom prst="rect">
            <a:avLst/>
          </a:prstGeom>
          <a:noFill/>
          <a:ln>
            <a:noFill/>
          </a:ln>
        </p:spPr>
        <p:txBody>
          <a:bodyPr wrap="square" lIns="91425" tIns="91425" rIns="91425" bIns="91425" anchor="t" anchorCtr="0">
            <a:noAutofit/>
          </a:bodyPr>
          <a:lstStyle/>
          <a:p>
            <a:pPr lvl="0" rtl="0">
              <a:spcBef>
                <a:spcPts val="0"/>
              </a:spcBef>
              <a:buNone/>
            </a:pPr>
            <a:r>
              <a:rPr lang="en-US" sz="1600" dirty="0"/>
              <a:t>Linear model used to explain nonlinear decision boundary in local region.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359133" y="2695675"/>
            <a:ext cx="9473747" cy="609398"/>
          </a:xfrm>
          <a:prstGeom prst="rect">
            <a:avLst/>
          </a:prstGeom>
          <a:noFill/>
          <a:ln>
            <a:noFill/>
          </a:ln>
        </p:spPr>
        <p:txBody>
          <a:bodyPr wrap="square" lIns="0" tIns="0" rIns="0" bIns="0" anchor="ctr" anchorCtr="0">
            <a:noAutofit/>
          </a:bodyPr>
          <a:lstStyle/>
          <a:p>
            <a:pPr marL="0" marR="0" lvl="0" indent="-279400" algn="ctr" rtl="0">
              <a:lnSpc>
                <a:spcPct val="90000"/>
              </a:lnSpc>
              <a:spcBef>
                <a:spcPts val="0"/>
              </a:spcBef>
              <a:buClr>
                <a:schemeClr val="lt1"/>
              </a:buClr>
              <a:buSzPts val="4400"/>
              <a:buFont typeface="Arial"/>
              <a:buNone/>
            </a:pPr>
            <a:r>
              <a:rPr lang="en-US" sz="4400" b="0" i="0" u="none" strike="noStrike" cap="none">
                <a:solidFill>
                  <a:schemeClr val="lt1"/>
                </a:solidFill>
                <a:latin typeface="Arial"/>
                <a:ea typeface="Arial"/>
                <a:cs typeface="Arial"/>
                <a:sym typeface="Arial"/>
              </a:rPr>
              <a:t>Patrick Hall, Navdeep Gill, Mark Chan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Shape 409"/>
          <p:cNvPicPr preferRelativeResize="0"/>
          <p:nvPr/>
        </p:nvPicPr>
        <p:blipFill rotWithShape="1">
          <a:blip r:embed="rId3">
            <a:alphaModFix/>
          </a:blip>
          <a:srcRect/>
          <a:stretch/>
        </p:blipFill>
        <p:spPr>
          <a:xfrm>
            <a:off x="838200" y="1376285"/>
            <a:ext cx="9284008" cy="3377767"/>
          </a:xfrm>
          <a:prstGeom prst="rect">
            <a:avLst/>
          </a:prstGeom>
          <a:noFill/>
          <a:ln>
            <a:noFill/>
          </a:ln>
        </p:spPr>
      </p:pic>
      <p:sp>
        <p:nvSpPr>
          <p:cNvPr id="410" name="Shape 410"/>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1" name="Shape 411"/>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2" name="Shape 412"/>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t" anchorCtr="0">
            <a:noAutofit/>
          </a:bodyPr>
          <a:lstStyle/>
          <a:p>
            <a:pPr marL="0" marR="0" lvl="0" indent="-254000" algn="l" rtl="0">
              <a:lnSpc>
                <a:spcPct val="90000"/>
              </a:lnSpc>
              <a:spcBef>
                <a:spcPts val="0"/>
              </a:spcBef>
              <a:buClr>
                <a:schemeClr val="accent2"/>
              </a:buClr>
              <a:buSzPts val="4000"/>
              <a:buFont typeface="Arial"/>
              <a:buNone/>
            </a:pPr>
            <a:r>
              <a:rPr lang="en-US" sz="4000">
                <a:solidFill>
                  <a:schemeClr val="accent2"/>
                </a:solidFill>
                <a:latin typeface="Arial"/>
                <a:ea typeface="Arial"/>
                <a:cs typeface="Arial"/>
                <a:sym typeface="Arial"/>
              </a:rPr>
              <a:t>Variable importance measures</a:t>
            </a:r>
          </a:p>
        </p:txBody>
      </p:sp>
      <p:pic>
        <p:nvPicPr>
          <p:cNvPr id="413" name="Shape 413"/>
          <p:cNvPicPr preferRelativeResize="0"/>
          <p:nvPr/>
        </p:nvPicPr>
        <p:blipFill rotWithShape="1">
          <a:blip r:embed="rId4">
            <a:alphaModFix/>
          </a:blip>
          <a:srcRect/>
          <a:stretch/>
        </p:blipFill>
        <p:spPr>
          <a:xfrm>
            <a:off x="1009650" y="4727671"/>
            <a:ext cx="8058150" cy="1760627"/>
          </a:xfrm>
          <a:prstGeom prst="rect">
            <a:avLst/>
          </a:prstGeom>
          <a:noFill/>
          <a:ln>
            <a:noFill/>
          </a:ln>
        </p:spPr>
      </p:pic>
      <p:sp>
        <p:nvSpPr>
          <p:cNvPr id="414" name="Shape 414"/>
          <p:cNvSpPr/>
          <p:nvPr/>
        </p:nvSpPr>
        <p:spPr>
          <a:xfrm>
            <a:off x="9982200" y="1671815"/>
            <a:ext cx="2032000" cy="116955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400">
                <a:solidFill>
                  <a:schemeClr val="dk1"/>
                </a:solidFill>
                <a:latin typeface="Arial"/>
                <a:ea typeface="Arial"/>
                <a:cs typeface="Arial"/>
                <a:sym typeface="Arial"/>
              </a:rPr>
              <a:t>Global variable importance indicates the impact of a variable on the model for the entire training data set.</a:t>
            </a:r>
          </a:p>
        </p:txBody>
      </p:sp>
      <p:sp>
        <p:nvSpPr>
          <p:cNvPr id="415" name="Shape 415"/>
          <p:cNvSpPr/>
          <p:nvPr/>
        </p:nvSpPr>
        <p:spPr>
          <a:xfrm>
            <a:off x="9273430" y="4714641"/>
            <a:ext cx="2034738"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400">
                <a:solidFill>
                  <a:schemeClr val="dk1"/>
                </a:solidFill>
                <a:latin typeface="Arial"/>
                <a:ea typeface="Arial"/>
                <a:cs typeface="Arial"/>
                <a:sym typeface="Arial"/>
              </a:rPr>
              <a:t>Local variable importance can indicate the impact of a variable for each decision a model makes – similar to reason codes.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990600" y="517525"/>
            <a:ext cx="10515600" cy="1325700"/>
          </a:xfrm>
          <a:prstGeom prst="rect">
            <a:avLst/>
          </a:prstGeom>
          <a:noFill/>
          <a:ln>
            <a:noFill/>
          </a:ln>
        </p:spPr>
        <p:txBody>
          <a:bodyPr wrap="square" lIns="91425" tIns="45700" rIns="91425" bIns="45700" anchor="t" anchorCtr="0">
            <a:noAutofit/>
          </a:bodyPr>
          <a:lstStyle/>
          <a:p>
            <a:pPr marL="0" marR="0" lvl="0" indent="-254000" algn="l" rtl="0">
              <a:lnSpc>
                <a:spcPct val="90000"/>
              </a:lnSpc>
              <a:spcBef>
                <a:spcPts val="0"/>
              </a:spcBef>
              <a:buClr>
                <a:schemeClr val="accent2"/>
              </a:buClr>
              <a:buSzPts val="4000"/>
              <a:buFont typeface="Arial"/>
              <a:buNone/>
            </a:pPr>
            <a:r>
              <a:rPr lang="en-US" sz="4000">
                <a:solidFill>
                  <a:schemeClr val="accent2"/>
                </a:solidFill>
              </a:rPr>
              <a:t>Current product roadmap</a:t>
            </a:r>
          </a:p>
        </p:txBody>
      </p:sp>
      <p:graphicFrame>
        <p:nvGraphicFramePr>
          <p:cNvPr id="422" name="Shape 422"/>
          <p:cNvGraphicFramePr/>
          <p:nvPr/>
        </p:nvGraphicFramePr>
        <p:xfrm>
          <a:off x="1104900" y="1702425"/>
          <a:ext cx="10287000" cy="2651640"/>
        </p:xfrm>
        <a:graphic>
          <a:graphicData uri="http://schemas.openxmlformats.org/drawingml/2006/table">
            <a:tbl>
              <a:tblPr>
                <a:noFill/>
                <a:tableStyleId>{4F2B4D1E-A2F8-47D8-B6C4-6D6CCFD059C2}</a:tableStyleId>
              </a:tblPr>
              <a:tblGrid>
                <a:gridCol w="5143500"/>
                <a:gridCol w="5143500"/>
              </a:tblGrid>
              <a:tr h="381000">
                <a:tc>
                  <a:txBody>
                    <a:bodyPr/>
                    <a:lstStyle/>
                    <a:p>
                      <a:pPr lvl="0" algn="ctr">
                        <a:spcBef>
                          <a:spcPts val="0"/>
                        </a:spcBef>
                        <a:buNone/>
                      </a:pPr>
                      <a:r>
                        <a:rPr lang="en-US" sz="3000"/>
                        <a:t>Time Frame</a:t>
                      </a:r>
                    </a:p>
                  </a:txBody>
                  <a:tcPr marL="91425" marR="91425" marT="91425" marB="91425">
                    <a:lnR w="19050" cap="flat" cmpd="sng">
                      <a:solidFill>
                        <a:srgbClr val="000000"/>
                      </a:solidFill>
                      <a:prstDash val="solid"/>
                      <a:round/>
                      <a:headEnd type="none" w="med" len="med"/>
                      <a:tailEnd type="none" w="med" len="med"/>
                    </a:lnR>
                    <a:lnB w="19050" cap="flat" cmpd="sng">
                      <a:solidFill>
                        <a:schemeClr val="dk1"/>
                      </a:solidFill>
                      <a:prstDash val="solid"/>
                      <a:round/>
                      <a:headEnd type="none" w="med" len="med"/>
                      <a:tailEnd type="none" w="med" len="med"/>
                    </a:lnB>
                    <a:solidFill>
                      <a:srgbClr val="D9D9D9"/>
                    </a:solidFill>
                  </a:tcPr>
                </a:tc>
                <a:tc>
                  <a:txBody>
                    <a:bodyPr/>
                    <a:lstStyle/>
                    <a:p>
                      <a:pPr lvl="0" algn="ctr">
                        <a:spcBef>
                          <a:spcPts val="0"/>
                        </a:spcBef>
                        <a:buNone/>
                      </a:pPr>
                      <a:r>
                        <a:rPr lang="en-US" sz="3000"/>
                        <a:t>Features</a:t>
                      </a:r>
                    </a:p>
                  </a:txBody>
                  <a:tcPr marL="91425" marR="91425" marT="91425" marB="91425">
                    <a:lnL w="19050" cap="flat" cmpd="sng">
                      <a:solidFill>
                        <a:srgbClr val="000000"/>
                      </a:solidFill>
                      <a:prstDash val="solid"/>
                      <a:round/>
                      <a:headEnd type="none" w="med" len="med"/>
                      <a:tailEnd type="none" w="med" len="med"/>
                    </a:lnL>
                    <a:lnB w="19050" cap="flat" cmpd="sng">
                      <a:solidFill>
                        <a:srgbClr val="000000"/>
                      </a:solidFill>
                      <a:prstDash val="solid"/>
                      <a:round/>
                      <a:headEnd type="none" w="med" len="med"/>
                      <a:tailEnd type="none" w="med" len="med"/>
                    </a:lnB>
                    <a:solidFill>
                      <a:srgbClr val="D9D9D9"/>
                    </a:solidFill>
                  </a:tcPr>
                </a:tc>
              </a:tr>
              <a:tr h="381000">
                <a:tc>
                  <a:txBody>
                    <a:bodyPr/>
                    <a:lstStyle/>
                    <a:p>
                      <a:pPr lvl="0">
                        <a:spcBef>
                          <a:spcPts val="0"/>
                        </a:spcBef>
                        <a:buNone/>
                      </a:pPr>
                      <a:r>
                        <a:rPr lang="en-US" sz="2400" b="1"/>
                        <a:t>Near-Term</a:t>
                      </a:r>
                    </a:p>
                  </a:txBody>
                  <a:tcPr marL="91425" marR="91425" marT="91425" marB="91425">
                    <a:lnR w="19050" cap="flat" cmpd="sng">
                      <a:solidFill>
                        <a:srgbClr val="000000"/>
                      </a:solidFill>
                      <a:prstDash val="solid"/>
                      <a:round/>
                      <a:headEnd type="none" w="med" len="med"/>
                      <a:tailEnd type="none" w="med" len="med"/>
                    </a:lnR>
                    <a:lnT w="19050" cap="flat" cmpd="sng">
                      <a:solidFill>
                        <a:schemeClr val="dk1"/>
                      </a:solidFill>
                      <a:prstDash val="solid"/>
                      <a:round/>
                      <a:headEnd type="none" w="med" len="med"/>
                      <a:tailEnd type="none" w="med" len="med"/>
                    </a:lnT>
                    <a:solidFill>
                      <a:srgbClr val="FFF2CC"/>
                    </a:solidFill>
                  </a:tcPr>
                </a:tc>
                <a:tc>
                  <a:txBody>
                    <a:bodyPr/>
                    <a:lstStyle/>
                    <a:p>
                      <a:pPr lvl="0">
                        <a:spcBef>
                          <a:spcPts val="0"/>
                        </a:spcBef>
                        <a:buNone/>
                      </a:pPr>
                      <a:r>
                        <a:rPr lang="en-US" sz="1800"/>
                        <a:t>Reason Codes in MOJO (i.e. Prod), Sensitivity Analysis, Multinomial Explanations</a:t>
                      </a:r>
                    </a:p>
                  </a:txBody>
                  <a:tcPr marL="91425" marR="91425" marT="91425" marB="91425">
                    <a:lnL w="19050" cap="flat" cmpd="sng">
                      <a:solidFill>
                        <a:srgbClr val="000000"/>
                      </a:solidFill>
                      <a:prstDash val="solid"/>
                      <a:round/>
                      <a:headEnd type="none" w="med" len="med"/>
                      <a:tailEnd type="none" w="med" len="med"/>
                    </a:lnL>
                    <a:lnT w="19050" cap="flat" cmpd="sng">
                      <a:solidFill>
                        <a:srgbClr val="000000"/>
                      </a:solidFill>
                      <a:prstDash val="solid"/>
                      <a:round/>
                      <a:headEnd type="none" w="med" len="med"/>
                      <a:tailEnd type="none" w="med" len="med"/>
                    </a:lnT>
                    <a:solidFill>
                      <a:srgbClr val="FFF2CC"/>
                    </a:solidFill>
                  </a:tcPr>
                </a:tc>
              </a:tr>
              <a:tr h="381000">
                <a:tc>
                  <a:txBody>
                    <a:bodyPr/>
                    <a:lstStyle/>
                    <a:p>
                      <a:pPr lvl="0">
                        <a:spcBef>
                          <a:spcPts val="0"/>
                        </a:spcBef>
                        <a:buNone/>
                      </a:pPr>
                      <a:r>
                        <a:rPr lang="en-US" sz="2400" b="1"/>
                        <a:t>Medium-Term</a:t>
                      </a:r>
                    </a:p>
                  </a:txBody>
                  <a:tcPr marL="91425" marR="91425" marT="91425" marB="91425">
                    <a:lnR w="19050" cap="flat" cmpd="sng">
                      <a:solidFill>
                        <a:srgbClr val="000000"/>
                      </a:solidFill>
                      <a:prstDash val="solid"/>
                      <a:round/>
                      <a:headEnd type="none" w="med" len="med"/>
                      <a:tailEnd type="none" w="med" len="med"/>
                    </a:lnR>
                    <a:solidFill>
                      <a:srgbClr val="D9D9D9"/>
                    </a:solidFill>
                  </a:tcPr>
                </a:tc>
                <a:tc>
                  <a:txBody>
                    <a:bodyPr/>
                    <a:lstStyle/>
                    <a:p>
                      <a:pPr lvl="0">
                        <a:spcBef>
                          <a:spcPts val="0"/>
                        </a:spcBef>
                        <a:buNone/>
                      </a:pPr>
                      <a:r>
                        <a:rPr lang="en-US" sz="1800"/>
                        <a:t>Table Plots, Residual Analysis, Python API, Performance Refactor (GPU), </a:t>
                      </a:r>
                      <a:r>
                        <a:rPr lang="en-US" sz="1800">
                          <a:solidFill>
                            <a:schemeClr val="dk1"/>
                          </a:solidFill>
                        </a:rPr>
                        <a:t>Report Export</a:t>
                      </a:r>
                    </a:p>
                  </a:txBody>
                  <a:tcPr marL="91425" marR="91425" marT="91425" marB="91425">
                    <a:lnL w="19050" cap="flat" cmpd="sng">
                      <a:solidFill>
                        <a:srgbClr val="000000"/>
                      </a:solidFill>
                      <a:prstDash val="solid"/>
                      <a:round/>
                      <a:headEnd type="none" w="med" len="med"/>
                      <a:tailEnd type="none" w="med" len="med"/>
                    </a:lnL>
                    <a:solidFill>
                      <a:srgbClr val="D9D9D9"/>
                    </a:solidFill>
                  </a:tcPr>
                </a:tc>
              </a:tr>
              <a:tr h="381000">
                <a:tc>
                  <a:txBody>
                    <a:bodyPr/>
                    <a:lstStyle/>
                    <a:p>
                      <a:pPr lvl="0">
                        <a:spcBef>
                          <a:spcPts val="0"/>
                        </a:spcBef>
                        <a:buNone/>
                      </a:pPr>
                      <a:r>
                        <a:rPr lang="en-US" sz="2400" b="1"/>
                        <a:t>Long-Term</a:t>
                      </a:r>
                    </a:p>
                  </a:txBody>
                  <a:tcPr marL="91425" marR="91425" marT="91425" marB="91425">
                    <a:lnR w="19050" cap="flat" cmpd="sng">
                      <a:solidFill>
                        <a:srgbClr val="000000"/>
                      </a:solidFill>
                      <a:prstDash val="solid"/>
                      <a:round/>
                      <a:headEnd type="none" w="med" len="med"/>
                      <a:tailEnd type="none" w="med" len="med"/>
                    </a:lnR>
                    <a:solidFill>
                      <a:srgbClr val="FFF2CC"/>
                    </a:solidFill>
                  </a:tcPr>
                </a:tc>
                <a:tc>
                  <a:txBody>
                    <a:bodyPr/>
                    <a:lstStyle/>
                    <a:p>
                      <a:pPr lvl="0">
                        <a:spcBef>
                          <a:spcPts val="0"/>
                        </a:spcBef>
                        <a:buNone/>
                      </a:pPr>
                      <a:r>
                        <a:rPr lang="en-US" sz="1800"/>
                        <a:t>R API, AutoMLI</a:t>
                      </a:r>
                    </a:p>
                  </a:txBody>
                  <a:tcPr marL="91425" marR="91425" marT="91425" marB="91425">
                    <a:lnL w="19050" cap="flat" cmpd="sng">
                      <a:solidFill>
                        <a:srgbClr val="000000"/>
                      </a:solidFill>
                      <a:prstDash val="solid"/>
                      <a:round/>
                      <a:headEnd type="none" w="med" len="med"/>
                      <a:tailEnd type="none" w="med" len="med"/>
                    </a:lnL>
                    <a:solidFill>
                      <a:srgbClr val="FFF2CC"/>
                    </a:solidFill>
                  </a:tcPr>
                </a:tc>
              </a:tr>
            </a:tbl>
          </a:graphicData>
        </a:graphic>
      </p:graphicFrame>
      <p:sp>
        <p:nvSpPr>
          <p:cNvPr id="423" name="Shape 423"/>
          <p:cNvSpPr txBox="1">
            <a:spLocks noGrp="1"/>
          </p:cNvSpPr>
          <p:nvPr>
            <p:ph type="title" idx="2"/>
          </p:nvPr>
        </p:nvSpPr>
        <p:spPr>
          <a:xfrm>
            <a:off x="990600" y="4894575"/>
            <a:ext cx="10515600" cy="836700"/>
          </a:xfrm>
          <a:prstGeom prst="rect">
            <a:avLst/>
          </a:prstGeom>
          <a:noFill/>
          <a:ln>
            <a:noFill/>
          </a:ln>
        </p:spPr>
        <p:txBody>
          <a:bodyPr wrap="square" lIns="91425" tIns="45700" rIns="91425" bIns="45700" anchor="t" anchorCtr="0">
            <a:noAutofit/>
          </a:bodyPr>
          <a:lstStyle/>
          <a:p>
            <a:pPr marR="0" lvl="0" algn="ctr" rtl="0">
              <a:lnSpc>
                <a:spcPct val="90000"/>
              </a:lnSpc>
              <a:spcBef>
                <a:spcPts val="0"/>
              </a:spcBef>
              <a:buNone/>
            </a:pPr>
            <a:r>
              <a:rPr lang="en-US" sz="1800">
                <a:solidFill>
                  <a:schemeClr val="accent2"/>
                </a:solidFill>
              </a:rPr>
              <a:t>(Roadmap subject to change without notice.)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430" name="Shape 430"/>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1" name="Shape 431"/>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a:solidFill>
                  <a:schemeClr val="dk1"/>
                </a:solidFill>
                <a:latin typeface="Arial"/>
                <a:ea typeface="Arial"/>
                <a:cs typeface="Arial"/>
                <a:sym typeface="Arial"/>
              </a:rPr>
              <a:t>Resources</a:t>
            </a:r>
          </a:p>
        </p:txBody>
      </p:sp>
      <p:sp>
        <p:nvSpPr>
          <p:cNvPr id="432" name="Shape 432"/>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9" name="Shape 439"/>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0" name="Shape 440"/>
          <p:cNvPicPr preferRelativeResize="0"/>
          <p:nvPr/>
        </p:nvPicPr>
        <p:blipFill rotWithShape="1">
          <a:blip r:embed="rId3">
            <a:alphaModFix/>
          </a:blip>
          <a:srcRect/>
          <a:stretch/>
        </p:blipFill>
        <p:spPr>
          <a:xfrm>
            <a:off x="7770360" y="73153"/>
            <a:ext cx="4464170" cy="6711695"/>
          </a:xfrm>
          <a:prstGeom prst="rect">
            <a:avLst/>
          </a:prstGeom>
          <a:noFill/>
          <a:ln>
            <a:noFill/>
          </a:ln>
        </p:spPr>
      </p:pic>
      <p:sp>
        <p:nvSpPr>
          <p:cNvPr id="441" name="Shape 441"/>
          <p:cNvSpPr txBox="1"/>
          <p:nvPr/>
        </p:nvSpPr>
        <p:spPr>
          <a:xfrm>
            <a:off x="168950" y="1088150"/>
            <a:ext cx="7601400" cy="44934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3200">
                <a:solidFill>
                  <a:schemeClr val="dk1"/>
                </a:solidFill>
                <a:latin typeface="Arial"/>
                <a:ea typeface="Arial"/>
                <a:cs typeface="Arial"/>
                <a:sym typeface="Arial"/>
              </a:rPr>
              <a:t>Machine Learning Interpretability with  </a:t>
            </a:r>
          </a:p>
          <a:p>
            <a:pPr marL="0" marR="0" lvl="0" indent="0" algn="l" rtl="0">
              <a:spcBef>
                <a:spcPts val="0"/>
              </a:spcBef>
              <a:buNone/>
            </a:pPr>
            <a:r>
              <a:rPr lang="en-US" sz="3200">
                <a:solidFill>
                  <a:schemeClr val="dk1"/>
                </a:solidFill>
                <a:latin typeface="Arial"/>
                <a:ea typeface="Arial"/>
                <a:cs typeface="Arial"/>
                <a:sym typeface="Arial"/>
              </a:rPr>
              <a:t>H2O Driverless AI</a:t>
            </a:r>
          </a:p>
          <a:p>
            <a:pPr marL="0" marR="0" lvl="0" indent="0" algn="l" rtl="0">
              <a:spcBef>
                <a:spcPts val="0"/>
              </a:spcBef>
              <a:buNone/>
            </a:pPr>
            <a:r>
              <a:rPr lang="en-US" sz="1800" u="sng">
                <a:solidFill>
                  <a:schemeClr val="hlink"/>
                </a:solidFill>
                <a:hlinkClick r:id="rId4"/>
              </a:rPr>
              <a:t>http://docs.h2o.ai/driverless-ai/latest-stable/docs/booklets/MLIBooklet.pdf</a:t>
            </a:r>
          </a:p>
          <a:p>
            <a:pPr marL="0" marR="0" lvl="0" indent="0" algn="l" rtl="0">
              <a:spcBef>
                <a:spcPts val="0"/>
              </a:spcBef>
              <a:buNone/>
            </a:pPr>
            <a:endParaRPr sz="1800">
              <a:solidFill>
                <a:schemeClr val="dk1"/>
              </a:solidFill>
              <a:latin typeface="Arial"/>
              <a:ea typeface="Arial"/>
              <a:cs typeface="Arial"/>
              <a:sym typeface="Arial"/>
            </a:endParaRPr>
          </a:p>
          <a:p>
            <a:pPr marL="0" marR="0" lvl="0" indent="0" algn="l" rtl="0">
              <a:spcBef>
                <a:spcPts val="0"/>
              </a:spcBef>
              <a:buNone/>
            </a:pPr>
            <a:r>
              <a:rPr lang="en-US" sz="3200">
                <a:solidFill>
                  <a:schemeClr val="dk1"/>
                </a:solidFill>
                <a:latin typeface="Arial"/>
                <a:ea typeface="Arial"/>
                <a:cs typeface="Arial"/>
                <a:sym typeface="Arial"/>
              </a:rPr>
              <a:t>Ideas on Interpreting Machine Learning</a:t>
            </a:r>
          </a:p>
          <a:p>
            <a:pPr marL="0" marR="0" lvl="0" indent="0" algn="l" rtl="0">
              <a:spcBef>
                <a:spcPts val="0"/>
              </a:spcBef>
              <a:buNone/>
            </a:pPr>
            <a:r>
              <a:rPr lang="en-US" sz="1800" u="sng">
                <a:solidFill>
                  <a:schemeClr val="hlink"/>
                </a:solidFill>
                <a:latin typeface="Arial"/>
                <a:ea typeface="Arial"/>
                <a:cs typeface="Arial"/>
                <a:sym typeface="Arial"/>
                <a:hlinkClick r:id="rId5"/>
              </a:rPr>
              <a:t>https://www.oreilly.com/ideas/ideas-on-interpreting-machine-learning</a:t>
            </a:r>
          </a:p>
          <a:p>
            <a:pPr marL="0" marR="0" lvl="0" indent="0" algn="l" rtl="0">
              <a:spcBef>
                <a:spcPts val="0"/>
              </a:spcBef>
              <a:buNone/>
            </a:pPr>
            <a:endParaRPr sz="1800">
              <a:solidFill>
                <a:schemeClr val="dk1"/>
              </a:solidFill>
              <a:latin typeface="Arial"/>
              <a:ea typeface="Arial"/>
              <a:cs typeface="Arial"/>
              <a:sym typeface="Arial"/>
            </a:endParaRPr>
          </a:p>
          <a:p>
            <a:pPr marL="0" marR="0" lvl="0" indent="0" algn="l" rtl="0">
              <a:spcBef>
                <a:spcPts val="0"/>
              </a:spcBef>
              <a:buNone/>
            </a:pPr>
            <a:r>
              <a:rPr lang="en-US" sz="3200">
                <a:solidFill>
                  <a:schemeClr val="dk1"/>
                </a:solidFill>
                <a:latin typeface="Arial"/>
                <a:ea typeface="Arial"/>
                <a:cs typeface="Arial"/>
                <a:sym typeface="Arial"/>
              </a:rPr>
              <a:t>FAT/ML</a:t>
            </a:r>
          </a:p>
          <a:p>
            <a:pPr marL="0" marR="0" lvl="0" indent="0" algn="l" rtl="0">
              <a:spcBef>
                <a:spcPts val="0"/>
              </a:spcBef>
              <a:buNone/>
            </a:pPr>
            <a:r>
              <a:rPr lang="en-US" sz="1800" u="sng">
                <a:solidFill>
                  <a:schemeClr val="hlink"/>
                </a:solidFill>
                <a:latin typeface="Arial"/>
                <a:ea typeface="Arial"/>
                <a:cs typeface="Arial"/>
                <a:sym typeface="Arial"/>
                <a:hlinkClick r:id="rId6"/>
              </a:rPr>
              <a:t>http://www.fatml.org/</a:t>
            </a:r>
          </a:p>
          <a:p>
            <a:pPr marL="0" marR="0" lvl="0" indent="0" algn="l" rtl="0">
              <a:spcBef>
                <a:spcPts val="0"/>
              </a:spcBef>
              <a:buNone/>
            </a:pPr>
            <a:endParaRPr sz="1800">
              <a:solidFill>
                <a:schemeClr val="dk1"/>
              </a:solidFill>
              <a:latin typeface="Arial"/>
              <a:ea typeface="Arial"/>
              <a:cs typeface="Arial"/>
              <a:sym typeface="Arial"/>
            </a:endParaRPr>
          </a:p>
          <a:p>
            <a:pPr marL="0" marR="0" lvl="0" indent="0" algn="l" rtl="0">
              <a:spcBef>
                <a:spcPts val="0"/>
              </a:spcBef>
              <a:buNone/>
            </a:pPr>
            <a:r>
              <a:rPr lang="en-US" sz="3200">
                <a:solidFill>
                  <a:schemeClr val="dk1"/>
                </a:solidFill>
                <a:latin typeface="Arial"/>
                <a:ea typeface="Arial"/>
                <a:cs typeface="Arial"/>
                <a:sym typeface="Arial"/>
              </a:rPr>
              <a:t>MLI Resources</a:t>
            </a:r>
          </a:p>
          <a:p>
            <a:pPr marL="0" marR="0" lvl="0" indent="0" algn="l" rtl="0">
              <a:spcBef>
                <a:spcPts val="0"/>
              </a:spcBef>
              <a:buNone/>
            </a:pPr>
            <a:r>
              <a:rPr lang="en-US" sz="1800" u="sng">
                <a:solidFill>
                  <a:schemeClr val="hlink"/>
                </a:solidFill>
                <a:latin typeface="Arial"/>
                <a:ea typeface="Arial"/>
                <a:cs typeface="Arial"/>
                <a:sym typeface="Arial"/>
                <a:hlinkClick r:id="rId7"/>
              </a:rPr>
              <a:t>https://github.com/h2oai/mli-resources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Shape 447"/>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448" name="Shape 448"/>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9" name="Shape 449"/>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a:solidFill>
                  <a:schemeClr val="dk1"/>
                </a:solidFill>
                <a:latin typeface="Arial"/>
                <a:ea typeface="Arial"/>
                <a:cs typeface="Arial"/>
                <a:sym typeface="Arial"/>
              </a:rPr>
              <a:t>MLI Demo</a:t>
            </a:r>
          </a:p>
        </p:txBody>
      </p:sp>
      <p:sp>
        <p:nvSpPr>
          <p:cNvPr id="450" name="Shape 450"/>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457" name="Shape 457"/>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8" name="Shape 458"/>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a:solidFill>
                  <a:schemeClr val="dk1"/>
                </a:solidFill>
                <a:latin typeface="Arial"/>
                <a:ea typeface="Arial"/>
                <a:cs typeface="Arial"/>
                <a:sym typeface="Arial"/>
              </a:rPr>
              <a:t>Questions?</a:t>
            </a:r>
          </a:p>
        </p:txBody>
      </p:sp>
      <p:sp>
        <p:nvSpPr>
          <p:cNvPr id="459" name="Shape 459"/>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1263768" y="2695675"/>
            <a:ext cx="9664504" cy="609398"/>
          </a:xfrm>
          <a:prstGeom prst="rect">
            <a:avLst/>
          </a:prstGeom>
          <a:noFill/>
          <a:ln>
            <a:noFill/>
          </a:ln>
        </p:spPr>
        <p:txBody>
          <a:bodyPr wrap="square" lIns="0" tIns="0" rIns="0" bIns="0" anchor="ctr" anchorCtr="0">
            <a:noAutofit/>
          </a:bodyPr>
          <a:lstStyle/>
          <a:p>
            <a:pPr marL="0" marR="0" lvl="0" indent="-279400" algn="ctr" rtl="0">
              <a:lnSpc>
                <a:spcPct val="90000"/>
              </a:lnSpc>
              <a:spcBef>
                <a:spcPts val="0"/>
              </a:spcBef>
              <a:buClr>
                <a:schemeClr val="lt1"/>
              </a:buClr>
              <a:buSzPts val="4400"/>
              <a:buFont typeface="Arial"/>
              <a:buNone/>
            </a:pPr>
            <a:r>
              <a:rPr lang="en-US" sz="4400" b="0" i="0" u="none" strike="noStrike" cap="none">
                <a:solidFill>
                  <a:schemeClr val="lt1"/>
                </a:solidFill>
                <a:latin typeface="Arial"/>
                <a:ea typeface="Arial"/>
                <a:cs typeface="Arial"/>
                <a:sym typeface="Arial"/>
              </a:rPr>
              <a:t>Machine Learning Interpretability (MLI)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p:nvPr/>
        </p:nvSpPr>
        <p:spPr>
          <a:xfrm>
            <a:off x="458818" y="2767101"/>
            <a:ext cx="2698752" cy="1066959"/>
          </a:xfrm>
          <a:prstGeom prst="rect">
            <a:avLst/>
          </a:prstGeom>
          <a:noFill/>
          <a:ln>
            <a:noFill/>
          </a:ln>
        </p:spPr>
        <p:txBody>
          <a:bodyPr wrap="square" lIns="25400" tIns="25400" rIns="25400" bIns="25400" anchor="ctr" anchorCtr="0">
            <a:noAutofit/>
          </a:bodyPr>
          <a:lstStyle/>
          <a:p>
            <a:pPr marL="0" marR="0" lvl="0" indent="0" algn="r" rtl="0">
              <a:spcBef>
                <a:spcPts val="0"/>
              </a:spcBef>
              <a:buNone/>
            </a:pPr>
            <a:r>
              <a:rPr lang="en-US" sz="3300" cap="none">
                <a:solidFill>
                  <a:srgbClr val="000000"/>
                </a:solidFill>
                <a:latin typeface="Calibri"/>
                <a:ea typeface="Calibri"/>
                <a:cs typeface="Calibri"/>
                <a:sym typeface="Calibri"/>
              </a:rPr>
              <a:t>MEET</a:t>
            </a:r>
          </a:p>
          <a:p>
            <a:pPr marL="0" marR="0" lvl="0" indent="0" algn="r" rtl="0">
              <a:spcBef>
                <a:spcPts val="0"/>
              </a:spcBef>
              <a:buNone/>
            </a:pPr>
            <a:r>
              <a:rPr lang="en-US" sz="3300" cap="none">
                <a:solidFill>
                  <a:srgbClr val="000000"/>
                </a:solidFill>
                <a:latin typeface="Calibri"/>
                <a:ea typeface="Calibri"/>
                <a:cs typeface="Calibri"/>
                <a:sym typeface="Calibri"/>
              </a:rPr>
              <a:t>THE MAKERS</a:t>
            </a:r>
          </a:p>
        </p:txBody>
      </p:sp>
      <p:sp>
        <p:nvSpPr>
          <p:cNvPr id="153" name="Shape 153"/>
          <p:cNvSpPr txBox="1"/>
          <p:nvPr/>
        </p:nvSpPr>
        <p:spPr>
          <a:xfrm>
            <a:off x="4079734" y="2800270"/>
            <a:ext cx="1992933" cy="220573"/>
          </a:xfrm>
          <a:prstGeom prst="rect">
            <a:avLst/>
          </a:prstGeom>
          <a:noFill/>
          <a:ln>
            <a:noFill/>
          </a:ln>
        </p:spPr>
        <p:txBody>
          <a:bodyPr wrap="square" lIns="25400" tIns="25400" rIns="25400" bIns="25400" anchor="ctr" anchorCtr="0">
            <a:noAutofit/>
          </a:bodyPr>
          <a:lstStyle/>
          <a:p>
            <a:pPr marL="0" marR="0" lvl="0" indent="0" algn="ctr" rtl="0">
              <a:spcBef>
                <a:spcPts val="0"/>
              </a:spcBef>
              <a:buNone/>
            </a:pPr>
            <a:r>
              <a:rPr lang="en-US" sz="1100" cap="none" dirty="0">
                <a:solidFill>
                  <a:srgbClr val="000000"/>
                </a:solidFill>
                <a:latin typeface="+mn-lt"/>
                <a:ea typeface="Lato"/>
                <a:cs typeface="Lato"/>
                <a:sym typeface="Lato"/>
              </a:rPr>
              <a:t>PATRICK HALL</a:t>
            </a:r>
          </a:p>
        </p:txBody>
      </p:sp>
      <p:sp>
        <p:nvSpPr>
          <p:cNvPr id="154" name="Shape 154"/>
          <p:cNvSpPr txBox="1"/>
          <p:nvPr/>
        </p:nvSpPr>
        <p:spPr>
          <a:xfrm>
            <a:off x="9261787" y="5061715"/>
            <a:ext cx="51361" cy="297517"/>
          </a:xfrm>
          <a:prstGeom prst="rect">
            <a:avLst/>
          </a:prstGeom>
          <a:noFill/>
          <a:ln>
            <a:noFill/>
          </a:ln>
        </p:spPr>
        <p:txBody>
          <a:bodyPr wrap="square" lIns="25400" tIns="25400" rIns="25400" bIns="25400" anchor="ctr" anchorCtr="0">
            <a:noAutofit/>
          </a:bodyPr>
          <a:lstStyle/>
          <a:p>
            <a:pPr marL="0" marR="0" lvl="0" indent="0" algn="l" rtl="0">
              <a:spcBef>
                <a:spcPts val="0"/>
              </a:spcBef>
              <a:buNone/>
            </a:pPr>
            <a:endParaRPr sz="1600" cap="none">
              <a:solidFill>
                <a:schemeClr val="dk1"/>
              </a:solidFill>
              <a:latin typeface="Lato"/>
              <a:ea typeface="Lato"/>
              <a:cs typeface="Lato"/>
              <a:sym typeface="Lato"/>
            </a:endParaRPr>
          </a:p>
        </p:txBody>
      </p:sp>
      <p:cxnSp>
        <p:nvCxnSpPr>
          <p:cNvPr id="155" name="Shape 155"/>
          <p:cNvCxnSpPr/>
          <p:nvPr/>
        </p:nvCxnSpPr>
        <p:spPr>
          <a:xfrm rot="10800000" flipH="1">
            <a:off x="3715172" y="-5626"/>
            <a:ext cx="1" cy="6869251"/>
          </a:xfrm>
          <a:prstGeom prst="straightConnector1">
            <a:avLst/>
          </a:prstGeom>
          <a:noFill/>
          <a:ln w="12700" cap="flat" cmpd="sng">
            <a:solidFill>
              <a:srgbClr val="DCDEE0"/>
            </a:solidFill>
            <a:prstDash val="solid"/>
            <a:miter lim="400000"/>
            <a:headEnd type="none" w="med" len="med"/>
            <a:tailEnd type="none" w="med" len="med"/>
          </a:ln>
        </p:spPr>
      </p:cxnSp>
      <p:sp>
        <p:nvSpPr>
          <p:cNvPr id="156" name="Shape 156"/>
          <p:cNvSpPr txBox="1"/>
          <p:nvPr/>
        </p:nvSpPr>
        <p:spPr>
          <a:xfrm>
            <a:off x="9695873" y="2767101"/>
            <a:ext cx="1992933" cy="220573"/>
          </a:xfrm>
          <a:prstGeom prst="rect">
            <a:avLst/>
          </a:prstGeom>
          <a:noFill/>
          <a:ln>
            <a:noFill/>
          </a:ln>
        </p:spPr>
        <p:txBody>
          <a:bodyPr wrap="square" lIns="25400" tIns="25400" rIns="25400" bIns="25400" anchor="ctr" anchorCtr="0">
            <a:noAutofit/>
          </a:bodyPr>
          <a:lstStyle/>
          <a:p>
            <a:pPr marL="0" marR="0" lvl="0" indent="0" algn="ctr" rtl="0">
              <a:spcBef>
                <a:spcPts val="0"/>
              </a:spcBef>
              <a:buNone/>
            </a:pPr>
            <a:r>
              <a:rPr lang="en-US" sz="1100" cap="none" dirty="0">
                <a:solidFill>
                  <a:srgbClr val="000000"/>
                </a:solidFill>
                <a:latin typeface="+mn-lt"/>
                <a:ea typeface="Lato"/>
                <a:cs typeface="Lato"/>
                <a:sym typeface="Lato"/>
              </a:rPr>
              <a:t>MARK CHAN</a:t>
            </a:r>
          </a:p>
        </p:txBody>
      </p:sp>
      <p:sp>
        <p:nvSpPr>
          <p:cNvPr id="157" name="Shape 157"/>
          <p:cNvSpPr txBox="1"/>
          <p:nvPr/>
        </p:nvSpPr>
        <p:spPr>
          <a:xfrm>
            <a:off x="6858648" y="2800270"/>
            <a:ext cx="1992933" cy="220573"/>
          </a:xfrm>
          <a:prstGeom prst="rect">
            <a:avLst/>
          </a:prstGeom>
          <a:noFill/>
          <a:ln>
            <a:noFill/>
          </a:ln>
        </p:spPr>
        <p:txBody>
          <a:bodyPr wrap="square" lIns="25400" tIns="25400" rIns="25400" bIns="25400" anchor="ctr" anchorCtr="0">
            <a:noAutofit/>
          </a:bodyPr>
          <a:lstStyle/>
          <a:p>
            <a:pPr marL="0" marR="0" lvl="0" indent="0" algn="ctr" rtl="0">
              <a:spcBef>
                <a:spcPts val="0"/>
              </a:spcBef>
              <a:buNone/>
            </a:pPr>
            <a:r>
              <a:rPr lang="en-US" sz="1100" cap="none" dirty="0">
                <a:solidFill>
                  <a:srgbClr val="000000"/>
                </a:solidFill>
                <a:latin typeface="+mj-lt"/>
                <a:ea typeface="Lato"/>
                <a:cs typeface="Lato"/>
                <a:sym typeface="Lato"/>
              </a:rPr>
              <a:t>NAVDEEP GILL</a:t>
            </a:r>
          </a:p>
        </p:txBody>
      </p:sp>
      <p:pic>
        <p:nvPicPr>
          <p:cNvPr id="158" name="Shape 158"/>
          <p:cNvPicPr preferRelativeResize="0"/>
          <p:nvPr/>
        </p:nvPicPr>
        <p:blipFill rotWithShape="1">
          <a:blip r:embed="rId3">
            <a:alphaModFix/>
          </a:blip>
          <a:srcRect/>
          <a:stretch/>
        </p:blipFill>
        <p:spPr>
          <a:xfrm>
            <a:off x="3868963" y="379799"/>
            <a:ext cx="2203704" cy="2203704"/>
          </a:xfrm>
          <a:prstGeom prst="rect">
            <a:avLst/>
          </a:prstGeom>
          <a:noFill/>
          <a:ln>
            <a:solidFill>
              <a:schemeClr val="bg2"/>
            </a:solidFill>
          </a:ln>
        </p:spPr>
      </p:pic>
      <p:pic>
        <p:nvPicPr>
          <p:cNvPr id="159" name="Shape 159"/>
          <p:cNvPicPr preferRelativeResize="0"/>
          <p:nvPr/>
        </p:nvPicPr>
        <p:blipFill rotWithShape="1">
          <a:blip r:embed="rId4">
            <a:alphaModFix/>
          </a:blip>
          <a:srcRect/>
          <a:stretch/>
        </p:blipFill>
        <p:spPr>
          <a:xfrm>
            <a:off x="6647877" y="379799"/>
            <a:ext cx="2203704" cy="2203704"/>
          </a:xfrm>
          <a:prstGeom prst="rect">
            <a:avLst/>
          </a:prstGeom>
          <a:noFill/>
          <a:ln>
            <a:solidFill>
              <a:schemeClr val="bg2"/>
            </a:solidFill>
          </a:ln>
        </p:spPr>
      </p:pic>
      <p:pic>
        <p:nvPicPr>
          <p:cNvPr id="160" name="Shape 160"/>
          <p:cNvPicPr preferRelativeResize="0"/>
          <p:nvPr/>
        </p:nvPicPr>
        <p:blipFill rotWithShape="1">
          <a:blip r:embed="rId5">
            <a:alphaModFix/>
          </a:blip>
          <a:srcRect/>
          <a:stretch/>
        </p:blipFill>
        <p:spPr>
          <a:xfrm>
            <a:off x="9426791" y="379799"/>
            <a:ext cx="2203704" cy="2203704"/>
          </a:xfrm>
          <a:prstGeom prst="rect">
            <a:avLst/>
          </a:prstGeom>
          <a:noFill/>
          <a:ln>
            <a:solidFill>
              <a:schemeClr val="bg2"/>
            </a:solidFill>
          </a:ln>
        </p:spPr>
      </p:pic>
      <p:sp>
        <p:nvSpPr>
          <p:cNvPr id="161" name="Shape 161"/>
          <p:cNvSpPr/>
          <p:nvPr/>
        </p:nvSpPr>
        <p:spPr>
          <a:xfrm>
            <a:off x="3868963" y="3036717"/>
            <a:ext cx="6042251" cy="3539430"/>
          </a:xfrm>
          <a:prstGeom prst="rect">
            <a:avLst/>
          </a:prstGeom>
          <a:noFill/>
          <a:ln>
            <a:noFill/>
          </a:ln>
        </p:spPr>
        <p:txBody>
          <a:bodyPr wrap="square" lIns="91425" tIns="45700" rIns="91425" bIns="45700" anchor="t" anchorCtr="0">
            <a:noAutofit/>
          </a:bodyPr>
          <a:lstStyle/>
          <a:p>
            <a:pPr marL="285750" marR="0" lvl="0" indent="-279400" algn="l" rtl="0">
              <a:spcBef>
                <a:spcPts val="0"/>
              </a:spcBef>
              <a:buClr>
                <a:schemeClr val="dk1"/>
              </a:buClr>
              <a:buSzPts val="1500"/>
              <a:buFont typeface="Arial"/>
              <a:buChar char="•"/>
            </a:pPr>
            <a:r>
              <a:rPr lang="en-US" sz="1500" b="1" dirty="0">
                <a:solidFill>
                  <a:schemeClr val="dk1"/>
                </a:solidFill>
                <a:latin typeface="+mn-lt"/>
                <a:sym typeface="Arial"/>
              </a:rPr>
              <a:t>Patrick Hall </a:t>
            </a:r>
            <a:r>
              <a:rPr lang="en-US" sz="1500" dirty="0">
                <a:solidFill>
                  <a:schemeClr val="dk1"/>
                </a:solidFill>
                <a:latin typeface="+mn-lt"/>
                <a:ea typeface="Old Standard TT"/>
                <a:cs typeface="Old Standard TT"/>
                <a:sym typeface="Old Standard TT"/>
              </a:rPr>
              <a:t>is a senior director for data science products at H2O.ai and adjunct faculty in the Department of Decision Sciences at George Washington University. He is the lead author of a popular white paper on techniques for interpreting machine learning models and a frequent speaker on the topics of FAT/ML and explainable artificial intelligence (XAI) at conferences and on webinars. </a:t>
            </a:r>
            <a:endParaRPr lang="en-US" sz="1500" dirty="0" smtClean="0">
              <a:solidFill>
                <a:schemeClr val="dk1"/>
              </a:solidFill>
              <a:latin typeface="+mn-lt"/>
              <a:ea typeface="Old Standard TT"/>
              <a:cs typeface="Old Standard TT"/>
              <a:sym typeface="Old Standard TT"/>
            </a:endParaRPr>
          </a:p>
          <a:p>
            <a:pPr marL="285750" marR="0" lvl="0" indent="-279400" algn="l" rtl="0">
              <a:spcBef>
                <a:spcPts val="0"/>
              </a:spcBef>
              <a:buClr>
                <a:schemeClr val="dk1"/>
              </a:buClr>
              <a:buSzPts val="1500"/>
              <a:buFont typeface="Arial"/>
              <a:buChar char="•"/>
            </a:pPr>
            <a:endParaRPr lang="en-US" sz="300" dirty="0">
              <a:solidFill>
                <a:schemeClr val="dk1"/>
              </a:solidFill>
              <a:latin typeface="+mn-lt"/>
              <a:ea typeface="Old Standard TT"/>
              <a:cs typeface="Old Standard TT"/>
              <a:sym typeface="Old Standard TT"/>
            </a:endParaRPr>
          </a:p>
          <a:p>
            <a:pPr marL="285750" marR="0" lvl="0" indent="-279400" algn="l" rtl="0">
              <a:spcBef>
                <a:spcPts val="0"/>
              </a:spcBef>
              <a:buClr>
                <a:schemeClr val="dk1"/>
              </a:buClr>
              <a:buSzPts val="1500"/>
              <a:buFont typeface="Arial"/>
              <a:buChar char="•"/>
            </a:pPr>
            <a:r>
              <a:rPr lang="en-US" sz="1500" b="1" dirty="0" err="1">
                <a:solidFill>
                  <a:schemeClr val="dk1"/>
                </a:solidFill>
                <a:latin typeface="+mn-lt"/>
                <a:sym typeface="Arial"/>
              </a:rPr>
              <a:t>Navdeep</a:t>
            </a:r>
            <a:r>
              <a:rPr lang="en-US" sz="1500" b="1" dirty="0">
                <a:solidFill>
                  <a:schemeClr val="dk1"/>
                </a:solidFill>
                <a:latin typeface="+mn-lt"/>
                <a:sym typeface="Arial"/>
              </a:rPr>
              <a:t> Gill </a:t>
            </a:r>
            <a:r>
              <a:rPr lang="en-US" sz="1500" dirty="0">
                <a:solidFill>
                  <a:schemeClr val="dk1"/>
                </a:solidFill>
                <a:latin typeface="+mn-lt"/>
                <a:ea typeface="Old Standard TT"/>
                <a:cs typeface="Old Standard TT"/>
                <a:sym typeface="Old Standard TT"/>
              </a:rPr>
              <a:t>is a software engineer and data scientist at H2O.ai. He has made important contributions to the popular open source h2o machine learning library and the newer open source h2o4gpu library. </a:t>
            </a:r>
            <a:r>
              <a:rPr lang="en-US" sz="1500" dirty="0" err="1">
                <a:solidFill>
                  <a:schemeClr val="dk1"/>
                </a:solidFill>
                <a:latin typeface="+mn-lt"/>
                <a:ea typeface="Old Standard TT"/>
                <a:cs typeface="Old Standard TT"/>
                <a:sym typeface="Old Standard TT"/>
              </a:rPr>
              <a:t>Navdeep</a:t>
            </a:r>
            <a:r>
              <a:rPr lang="en-US" sz="1500" dirty="0">
                <a:solidFill>
                  <a:schemeClr val="dk1"/>
                </a:solidFill>
                <a:latin typeface="+mn-lt"/>
                <a:ea typeface="Old Standard TT"/>
                <a:cs typeface="Old Standard TT"/>
                <a:sym typeface="Old Standard TT"/>
              </a:rPr>
              <a:t> also led a recent Silicon Valley Big Data Science Meetup about interpretable machine learning. </a:t>
            </a:r>
            <a:endParaRPr lang="en-US" sz="1500" dirty="0" smtClean="0">
              <a:solidFill>
                <a:schemeClr val="dk1"/>
              </a:solidFill>
              <a:latin typeface="+mn-lt"/>
              <a:ea typeface="Old Standard TT"/>
              <a:cs typeface="Old Standard TT"/>
              <a:sym typeface="Old Standard TT"/>
            </a:endParaRPr>
          </a:p>
          <a:p>
            <a:pPr marL="285750" marR="0" lvl="0" indent="-279400" algn="l" rtl="0">
              <a:spcBef>
                <a:spcPts val="0"/>
              </a:spcBef>
              <a:buClr>
                <a:schemeClr val="dk1"/>
              </a:buClr>
              <a:buSzPts val="1500"/>
              <a:buFont typeface="Arial"/>
              <a:buChar char="•"/>
            </a:pPr>
            <a:endParaRPr lang="en-US" sz="300" dirty="0">
              <a:solidFill>
                <a:schemeClr val="dk1"/>
              </a:solidFill>
              <a:latin typeface="+mn-lt"/>
              <a:ea typeface="Old Standard TT"/>
              <a:cs typeface="Old Standard TT"/>
              <a:sym typeface="Old Standard TT"/>
            </a:endParaRPr>
          </a:p>
          <a:p>
            <a:pPr marL="285750" marR="0" lvl="0" indent="-279400" algn="l" rtl="0">
              <a:spcBef>
                <a:spcPts val="0"/>
              </a:spcBef>
              <a:buClr>
                <a:schemeClr val="dk1"/>
              </a:buClr>
              <a:buSzPts val="1500"/>
              <a:buFont typeface="Arial"/>
              <a:buChar char="•"/>
            </a:pPr>
            <a:r>
              <a:rPr lang="en-US" sz="1500" b="1" dirty="0">
                <a:solidFill>
                  <a:schemeClr val="dk1"/>
                </a:solidFill>
                <a:latin typeface="+mn-lt"/>
                <a:sym typeface="Arial"/>
              </a:rPr>
              <a:t>Mark Chan </a:t>
            </a:r>
            <a:r>
              <a:rPr lang="en-US" sz="1500" dirty="0">
                <a:solidFill>
                  <a:schemeClr val="dk1"/>
                </a:solidFill>
                <a:latin typeface="+mn-lt"/>
                <a:ea typeface="Old Standard TT"/>
                <a:cs typeface="Old Standard TT"/>
                <a:sym typeface="Old Standard TT"/>
              </a:rPr>
              <a:t>is a software engineer and customer data scientist at H2O.ai. He has contributed to the open source h2o library and to critical financial services customer products.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t" anchorCtr="0">
            <a:noAutofit/>
          </a:bodyPr>
          <a:lstStyle/>
          <a:p>
            <a:pPr marL="0" marR="0" lvl="0" indent="-279400" algn="l" rtl="0">
              <a:lnSpc>
                <a:spcPct val="90000"/>
              </a:lnSpc>
              <a:spcBef>
                <a:spcPts val="0"/>
              </a:spcBef>
              <a:buClr>
                <a:schemeClr val="dk1"/>
              </a:buClr>
              <a:buSzPts val="4400"/>
              <a:buFont typeface="Arial"/>
              <a:buNone/>
            </a:pPr>
            <a:r>
              <a:rPr lang="en-US" sz="4400" b="0" i="0" u="none" strike="noStrike" cap="none">
                <a:solidFill>
                  <a:schemeClr val="dk1"/>
                </a:solidFill>
                <a:latin typeface="Arial"/>
                <a:ea typeface="Arial"/>
                <a:cs typeface="Arial"/>
                <a:sym typeface="Arial"/>
              </a:rPr>
              <a:t>First-time Qwiklab Account Setup</a:t>
            </a:r>
          </a:p>
        </p:txBody>
      </p:sp>
      <p:sp>
        <p:nvSpPr>
          <p:cNvPr id="167" name="Shape 167"/>
          <p:cNvSpPr txBox="1">
            <a:spLocks noGrp="1"/>
          </p:cNvSpPr>
          <p:nvPr>
            <p:ph type="body" idx="1"/>
          </p:nvPr>
        </p:nvSpPr>
        <p:spPr>
          <a:xfrm>
            <a:off x="838200" y="1825625"/>
            <a:ext cx="10515600" cy="43512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Go to </a:t>
            </a:r>
            <a:r>
              <a:rPr lang="en-US" sz="2800" b="0" i="0" u="sng" strike="noStrike" cap="none">
                <a:solidFill>
                  <a:schemeClr val="hlink"/>
                </a:solidFill>
                <a:latin typeface="Arial"/>
                <a:ea typeface="Arial"/>
                <a:cs typeface="Arial"/>
                <a:sym typeface="Arial"/>
                <a:hlinkClick r:id="rId3"/>
              </a:rPr>
              <a:t>http://h2oai.qwiklab.com</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Click on “JOIN” (top right)</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Create a new account with a valid email address</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You will receive a confirmation email</a:t>
            </a: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Click on the link in the confirmation email</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Go back to </a:t>
            </a:r>
            <a:r>
              <a:rPr lang="en-US" sz="2800" b="0" i="0" u="sng" strike="noStrike" cap="none">
                <a:solidFill>
                  <a:schemeClr val="hlink"/>
                </a:solidFill>
                <a:latin typeface="Arial"/>
                <a:ea typeface="Arial"/>
                <a:cs typeface="Arial"/>
                <a:sym typeface="Arial"/>
                <a:hlinkClick r:id="rId3"/>
              </a:rPr>
              <a:t>http://h2oai.qwiklab.com</a:t>
            </a:r>
            <a:r>
              <a:rPr lang="en-US" sz="2800" b="0" i="0" u="none" strike="noStrike" cap="none">
                <a:solidFill>
                  <a:schemeClr val="dk1"/>
                </a:solidFill>
                <a:latin typeface="Arial"/>
                <a:ea typeface="Arial"/>
                <a:cs typeface="Arial"/>
                <a:sym typeface="Arial"/>
              </a:rPr>
              <a:t> and log in</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Go to the Catalog on the left bar</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Choose “</a:t>
            </a:r>
            <a:r>
              <a:rPr lang="en-US"/>
              <a:t>Introduction to Driverless AI</a:t>
            </a:r>
            <a:r>
              <a:rPr lang="en-US" sz="2800" b="0" i="0" u="none" strike="noStrike" cap="none">
                <a:solidFill>
                  <a:schemeClr val="dk1"/>
                </a:solidFill>
                <a:latin typeface="Arial"/>
                <a:ea typeface="Arial"/>
                <a:cs typeface="Arial"/>
                <a:sym typeface="Arial"/>
              </a:rPr>
              <a:t>”</a:t>
            </a: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Wait for instructions</a:t>
            </a:r>
          </a:p>
          <a:p>
            <a:pPr marL="0" marR="0" lvl="0" indent="-177800" algn="l" rtl="0">
              <a:lnSpc>
                <a:spcPct val="90000"/>
              </a:lnSpc>
              <a:spcBef>
                <a:spcPts val="1000"/>
              </a:spcBef>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a:stretch/>
        </p:blipFill>
        <p:spPr>
          <a:xfrm rot="10800000">
            <a:off x="-1" y="4183318"/>
            <a:ext cx="12192001" cy="2700082"/>
          </a:xfrm>
          <a:prstGeom prst="rect">
            <a:avLst/>
          </a:prstGeom>
          <a:noFill/>
          <a:ln>
            <a:noFill/>
          </a:ln>
        </p:spPr>
      </p:pic>
      <p:sp>
        <p:nvSpPr>
          <p:cNvPr id="174" name="Shape 174"/>
          <p:cNvSpPr/>
          <p:nvPr/>
        </p:nvSpPr>
        <p:spPr>
          <a:xfrm>
            <a:off x="0" y="6784848"/>
            <a:ext cx="12192000" cy="73200"/>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5" name="Shape 175"/>
          <p:cNvSpPr/>
          <p:nvPr/>
        </p:nvSpPr>
        <p:spPr>
          <a:xfrm>
            <a:off x="0" y="0"/>
            <a:ext cx="12192000" cy="73200"/>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6" name="Shape 176"/>
          <p:cNvSpPr txBox="1"/>
          <p:nvPr/>
        </p:nvSpPr>
        <p:spPr>
          <a:xfrm>
            <a:off x="442700" y="598650"/>
            <a:ext cx="10624500" cy="24648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sz="2400" b="1"/>
              <a:t>DriverlessAI Demo Key</a:t>
            </a:r>
          </a:p>
          <a:p>
            <a:pPr lvl="0" rtl="0">
              <a:spcBef>
                <a:spcPts val="0"/>
              </a:spcBef>
              <a:buNone/>
            </a:pPr>
            <a:endParaRPr sz="2400" b="1"/>
          </a:p>
          <a:p>
            <a:pPr lvl="0" rtl="0">
              <a:spcBef>
                <a:spcPts val="0"/>
              </a:spcBef>
              <a:buNone/>
            </a:pPr>
            <a:r>
              <a:rPr lang="en-US" sz="2400" b="1">
                <a:solidFill>
                  <a:schemeClr val="dk1"/>
                </a:solidFill>
              </a:rPr>
              <a:t>Sign Up for a demo key</a:t>
            </a:r>
            <a:r>
              <a:rPr lang="en-US" sz="2400" b="1"/>
              <a:t> </a:t>
            </a:r>
            <a:r>
              <a:rPr lang="en-US" sz="2400" b="1" u="sng">
                <a:solidFill>
                  <a:schemeClr val="hlink"/>
                </a:solidFill>
                <a:hlinkClick r:id="rId4"/>
              </a:rPr>
              <a:t>https://www.h2o.ai/try-driverless-ai/</a:t>
            </a:r>
          </a:p>
          <a:p>
            <a:pPr marL="0" lvl="0" indent="0">
              <a:spcBef>
                <a:spcPts val="0"/>
              </a:spcBef>
              <a:buNone/>
            </a:pPr>
            <a:endParaRPr sz="2400" b="1"/>
          </a:p>
        </p:txBody>
      </p:sp>
      <p:pic>
        <p:nvPicPr>
          <p:cNvPr id="177" name="Shape 177"/>
          <p:cNvPicPr preferRelativeResize="0"/>
          <p:nvPr/>
        </p:nvPicPr>
        <p:blipFill>
          <a:blip r:embed="rId5">
            <a:alphaModFix/>
          </a:blip>
          <a:stretch>
            <a:fillRect/>
          </a:stretch>
        </p:blipFill>
        <p:spPr>
          <a:xfrm>
            <a:off x="2217748" y="1908925"/>
            <a:ext cx="6564326" cy="457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rotWithShape="1">
          <a:blip r:embed="rId3">
            <a:alphaModFix/>
          </a:blip>
          <a:srcRect/>
          <a:stretch/>
        </p:blipFill>
        <p:spPr>
          <a:xfrm rot="10800000">
            <a:off x="-1" y="4183318"/>
            <a:ext cx="12192001" cy="2700082"/>
          </a:xfrm>
          <a:prstGeom prst="rect">
            <a:avLst/>
          </a:prstGeom>
          <a:noFill/>
          <a:ln>
            <a:noFill/>
          </a:ln>
        </p:spPr>
      </p:pic>
      <p:sp>
        <p:nvSpPr>
          <p:cNvPr id="184" name="Shape 184"/>
          <p:cNvSpPr/>
          <p:nvPr/>
        </p:nvSpPr>
        <p:spPr>
          <a:xfrm>
            <a:off x="0" y="6784848"/>
            <a:ext cx="12192000" cy="73200"/>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85" name="Shape 185"/>
          <p:cNvSpPr/>
          <p:nvPr/>
        </p:nvSpPr>
        <p:spPr>
          <a:xfrm>
            <a:off x="0" y="0"/>
            <a:ext cx="12192000" cy="73200"/>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86" name="Shape 186"/>
          <p:cNvPicPr preferRelativeResize="0"/>
          <p:nvPr/>
        </p:nvPicPr>
        <p:blipFill>
          <a:blip r:embed="rId4">
            <a:alphaModFix/>
          </a:blip>
          <a:stretch>
            <a:fillRect/>
          </a:stretch>
        </p:blipFill>
        <p:spPr>
          <a:xfrm>
            <a:off x="5738600" y="2693125"/>
            <a:ext cx="5205674" cy="3805318"/>
          </a:xfrm>
          <a:prstGeom prst="rect">
            <a:avLst/>
          </a:prstGeom>
          <a:noFill/>
          <a:ln>
            <a:noFill/>
          </a:ln>
        </p:spPr>
      </p:pic>
      <p:pic>
        <p:nvPicPr>
          <p:cNvPr id="187" name="Shape 187"/>
          <p:cNvPicPr preferRelativeResize="0"/>
          <p:nvPr/>
        </p:nvPicPr>
        <p:blipFill rotWithShape="1">
          <a:blip r:embed="rId5">
            <a:alphaModFix/>
          </a:blip>
          <a:srcRect l="51121" t="8164" b="57559"/>
          <a:stretch/>
        </p:blipFill>
        <p:spPr>
          <a:xfrm>
            <a:off x="188500" y="2693126"/>
            <a:ext cx="5550096" cy="1629230"/>
          </a:xfrm>
          <a:prstGeom prst="rect">
            <a:avLst/>
          </a:prstGeom>
          <a:noFill/>
          <a:ln>
            <a:noFill/>
          </a:ln>
        </p:spPr>
      </p:pic>
      <p:sp>
        <p:nvSpPr>
          <p:cNvPr id="188" name="Shape 188"/>
          <p:cNvSpPr txBox="1"/>
          <p:nvPr/>
        </p:nvSpPr>
        <p:spPr>
          <a:xfrm>
            <a:off x="351275" y="325575"/>
            <a:ext cx="10478400" cy="1867800"/>
          </a:xfrm>
          <a:prstGeom prst="rect">
            <a:avLst/>
          </a:prstGeom>
          <a:noFill/>
          <a:ln>
            <a:noFill/>
          </a:ln>
        </p:spPr>
        <p:txBody>
          <a:bodyPr wrap="square" lIns="91425" tIns="91425" rIns="91425" bIns="91425" anchor="t" anchorCtr="0">
            <a:noAutofit/>
          </a:bodyPr>
          <a:lstStyle/>
          <a:p>
            <a:pPr lvl="0">
              <a:spcBef>
                <a:spcPts val="0"/>
              </a:spcBef>
              <a:buNone/>
            </a:pPr>
            <a:r>
              <a:rPr lang="en-US" sz="2400" b="1"/>
              <a:t>Dataset for Hands On Lab</a:t>
            </a:r>
          </a:p>
          <a:p>
            <a:pPr lvl="0">
              <a:spcBef>
                <a:spcPts val="0"/>
              </a:spcBef>
              <a:buNone/>
            </a:pPr>
            <a:endParaRPr sz="2400" b="1"/>
          </a:p>
          <a:p>
            <a:pPr lvl="0">
              <a:spcBef>
                <a:spcPts val="0"/>
              </a:spcBef>
              <a:buNone/>
            </a:pPr>
            <a:endParaRPr sz="2400" b="1"/>
          </a:p>
          <a:p>
            <a:pPr lvl="0">
              <a:spcBef>
                <a:spcPts val="0"/>
              </a:spcBef>
              <a:buNone/>
            </a:pPr>
            <a:r>
              <a:rPr lang="en-US" sz="2400" b="1">
                <a:latin typeface="Courier New"/>
                <a:ea typeface="Courier New"/>
                <a:cs typeface="Courier New"/>
                <a:sym typeface="Courier New"/>
              </a:rPr>
              <a:t>/jupyter/data/creditcard/creditcard_train_cat.csv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Shape 194"/>
          <p:cNvPicPr preferRelativeResize="0"/>
          <p:nvPr/>
        </p:nvPicPr>
        <p:blipFill rotWithShape="1">
          <a:blip r:embed="rId3">
            <a:alphaModFix/>
          </a:blip>
          <a:srcRect/>
          <a:stretch/>
        </p:blipFill>
        <p:spPr>
          <a:xfrm rot="10800000">
            <a:off x="0" y="4183318"/>
            <a:ext cx="12192000" cy="2700082"/>
          </a:xfrm>
          <a:prstGeom prst="rect">
            <a:avLst/>
          </a:prstGeom>
          <a:noFill/>
          <a:ln>
            <a:noFill/>
          </a:ln>
        </p:spPr>
      </p:pic>
      <p:sp>
        <p:nvSpPr>
          <p:cNvPr id="195" name="Shape 195"/>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6" name="Shape 196"/>
          <p:cNvSpPr txBox="1">
            <a:spLocks noGrp="1"/>
          </p:cNvSpPr>
          <p:nvPr>
            <p:ph type="ctrTitle"/>
          </p:nvPr>
        </p:nvSpPr>
        <p:spPr>
          <a:xfrm>
            <a:off x="334537" y="2100965"/>
            <a:ext cx="11481631" cy="1157056"/>
          </a:xfrm>
          <a:prstGeom prst="rect">
            <a:avLst/>
          </a:prstGeom>
          <a:noFill/>
          <a:ln>
            <a:noFill/>
          </a:ln>
        </p:spPr>
        <p:txBody>
          <a:bodyPr wrap="square" lIns="91425" tIns="45700" rIns="91425" bIns="45700" anchor="ctr" anchorCtr="0">
            <a:noAutofit/>
          </a:bodyPr>
          <a:lstStyle/>
          <a:p>
            <a:pPr marL="0" marR="0" lvl="0" indent="-304800" algn="ctr" rtl="0">
              <a:lnSpc>
                <a:spcPct val="90000"/>
              </a:lnSpc>
              <a:spcBef>
                <a:spcPts val="0"/>
              </a:spcBef>
              <a:buClr>
                <a:schemeClr val="dk1"/>
              </a:buClr>
              <a:buSzPts val="4800"/>
              <a:buFont typeface="Arial"/>
              <a:buNone/>
            </a:pPr>
            <a:r>
              <a:rPr lang="en-US" sz="4800" b="1" i="0" u="none" strike="noStrike" cap="none">
                <a:solidFill>
                  <a:schemeClr val="dk1"/>
                </a:solidFill>
                <a:latin typeface="Arial"/>
                <a:ea typeface="Arial"/>
                <a:cs typeface="Arial"/>
                <a:sym typeface="Arial"/>
              </a:rPr>
              <a:t>Big Ideas</a:t>
            </a:r>
          </a:p>
        </p:txBody>
      </p:sp>
      <p:sp>
        <p:nvSpPr>
          <p:cNvPr id="197" name="Shape 197"/>
          <p:cNvSpPr/>
          <p:nvPr/>
        </p:nvSpPr>
        <p:spPr>
          <a:xfrm>
            <a:off x="0" y="0"/>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p:nvPr/>
        </p:nvSpPr>
        <p:spPr>
          <a:xfrm>
            <a:off x="0" y="6784848"/>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4" name="Shape 204"/>
          <p:cNvSpPr/>
          <p:nvPr/>
        </p:nvSpPr>
        <p:spPr>
          <a:xfrm>
            <a:off x="0" y="1"/>
            <a:ext cx="12192000" cy="73152"/>
          </a:xfrm>
          <a:prstGeom prst="rect">
            <a:avLst/>
          </a:prstGeom>
          <a:solidFill>
            <a:srgbClr val="FFF2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05" name="Shape 205"/>
          <p:cNvPicPr preferRelativeResize="0"/>
          <p:nvPr/>
        </p:nvPicPr>
        <p:blipFill rotWithShape="1">
          <a:blip r:embed="rId3">
            <a:alphaModFix/>
          </a:blip>
          <a:srcRect/>
          <a:stretch/>
        </p:blipFill>
        <p:spPr>
          <a:xfrm>
            <a:off x="468802" y="63500"/>
            <a:ext cx="7797800" cy="6731000"/>
          </a:xfrm>
          <a:prstGeom prst="rect">
            <a:avLst/>
          </a:prstGeom>
          <a:noFill/>
          <a:ln>
            <a:noFill/>
          </a:ln>
        </p:spPr>
      </p:pic>
      <p:sp>
        <p:nvSpPr>
          <p:cNvPr id="206" name="Shape 206"/>
          <p:cNvSpPr txBox="1"/>
          <p:nvPr/>
        </p:nvSpPr>
        <p:spPr>
          <a:xfrm>
            <a:off x="6593305" y="545432"/>
            <a:ext cx="4796590"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3600">
                <a:solidFill>
                  <a:schemeClr val="dk1"/>
                </a:solidFill>
                <a:latin typeface="Helvetica Neue"/>
                <a:ea typeface="Helvetica Neue"/>
                <a:cs typeface="Helvetica Neue"/>
                <a:sym typeface="Helvetica Neue"/>
              </a:rPr>
              <a:t>Learning from data …</a:t>
            </a:r>
          </a:p>
        </p:txBody>
      </p:sp>
      <p:sp>
        <p:nvSpPr>
          <p:cNvPr id="207" name="Shape 207"/>
          <p:cNvSpPr txBox="1"/>
          <p:nvPr/>
        </p:nvSpPr>
        <p:spPr>
          <a:xfrm>
            <a:off x="3382378" y="6104920"/>
            <a:ext cx="7523747" cy="523220"/>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400">
                <a:solidFill>
                  <a:schemeClr val="dk1"/>
                </a:solidFill>
                <a:latin typeface="Arial"/>
                <a:ea typeface="Arial"/>
                <a:cs typeface="Arial"/>
                <a:sym typeface="Arial"/>
              </a:rPr>
              <a:t>Adapted from:</a:t>
            </a:r>
          </a:p>
          <a:p>
            <a:pPr marL="0" marR="0" lvl="0" indent="0" algn="r" rtl="0">
              <a:spcBef>
                <a:spcPts val="0"/>
              </a:spcBef>
              <a:buNone/>
            </a:pPr>
            <a:r>
              <a:rPr lang="en-US" sz="1400" b="1">
                <a:solidFill>
                  <a:schemeClr val="dk1"/>
                </a:solidFill>
                <a:latin typeface="Arial"/>
                <a:ea typeface="Arial"/>
                <a:cs typeface="Arial"/>
                <a:sym typeface="Arial"/>
              </a:rPr>
              <a:t>Learning from Data. </a:t>
            </a:r>
            <a:r>
              <a:rPr lang="en-US" sz="1400" u="sng">
                <a:solidFill>
                  <a:schemeClr val="hlink"/>
                </a:solidFill>
                <a:latin typeface="Arial"/>
                <a:ea typeface="Arial"/>
                <a:cs typeface="Arial"/>
                <a:sym typeface="Arial"/>
                <a:hlinkClick r:id="rId4"/>
              </a:rPr>
              <a:t>https://work.caltech.edu/textbook.html</a:t>
            </a:r>
          </a:p>
        </p:txBody>
      </p:sp>
    </p:spTree>
  </p:cSld>
  <p:clrMapOvr>
    <a:masterClrMapping/>
  </p:clrMapOvr>
</p:sld>
</file>

<file path=ppt/theme/theme1.xml><?xml version="1.0" encoding="utf-8"?>
<a:theme xmlns:a="http://schemas.openxmlformats.org/drawingml/2006/main" name="No Log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3532</Words>
  <Application>Microsoft Macintosh PowerPoint</Application>
  <PresentationFormat>Widescreen</PresentationFormat>
  <Paragraphs>233</Paragraphs>
  <Slides>25</Slides>
  <Notes>25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25</vt:i4>
      </vt:variant>
    </vt:vector>
  </HeadingPairs>
  <TitlesOfParts>
    <vt:vector size="37" baseType="lpstr">
      <vt:lpstr>Calibri</vt:lpstr>
      <vt:lpstr>Cambria</vt:lpstr>
      <vt:lpstr>Courier New</vt:lpstr>
      <vt:lpstr>Helvetica Neue</vt:lpstr>
      <vt:lpstr>Lato</vt:lpstr>
      <vt:lpstr>Old Standard TT</vt:lpstr>
      <vt:lpstr>Arial</vt:lpstr>
      <vt:lpstr>No Logo</vt:lpstr>
      <vt:lpstr>Title Slides</vt:lpstr>
      <vt:lpstr>Office Theme</vt:lpstr>
      <vt:lpstr>Office Theme</vt:lpstr>
      <vt:lpstr>Office Theme</vt:lpstr>
      <vt:lpstr>PowerPoint Presentation</vt:lpstr>
      <vt:lpstr>Patrick Hall, Navdeep Gill, Mark Chan</vt:lpstr>
      <vt:lpstr>Machine Learning Interpretability (MLI)</vt:lpstr>
      <vt:lpstr>PowerPoint Presentation</vt:lpstr>
      <vt:lpstr>First-time Qwiklab Account Setup</vt:lpstr>
      <vt:lpstr>PowerPoint Presentation</vt:lpstr>
      <vt:lpstr>PowerPoint Presentation</vt:lpstr>
      <vt:lpstr>Big Ideas</vt:lpstr>
      <vt:lpstr>PowerPoint Presentation</vt:lpstr>
      <vt:lpstr>PowerPoint Presentation</vt:lpstr>
      <vt:lpstr>PowerPoint Presentation</vt:lpstr>
      <vt:lpstr>A framework for interpretability</vt:lpstr>
      <vt:lpstr>Big Challenges</vt:lpstr>
      <vt:lpstr>PowerPoint Presentation</vt:lpstr>
      <vt:lpstr>PowerPoint Presentation</vt:lpstr>
      <vt:lpstr>A Few of Our Favorite Things</vt:lpstr>
      <vt:lpstr>Partial dependence plots</vt:lpstr>
      <vt:lpstr>Surrogate models</vt:lpstr>
      <vt:lpstr>Local interpretable model-agnostic explanations (LIME)</vt:lpstr>
      <vt:lpstr>Variable importance measures</vt:lpstr>
      <vt:lpstr>Current product roadmap</vt:lpstr>
      <vt:lpstr>Resources</vt:lpstr>
      <vt:lpstr>PowerPoint Presentation</vt:lpstr>
      <vt:lpstr>MLI Demo</vt:lpstr>
      <vt:lpstr>Questions?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Patrick Hall</cp:lastModifiedBy>
  <cp:revision>4</cp:revision>
  <cp:lastPrinted>2017-12-04T02:28:37Z</cp:lastPrinted>
  <dcterms:modified xsi:type="dcterms:W3CDTF">2017-12-04T02:57:25Z</dcterms:modified>
</cp:coreProperties>
</file>